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9" r:id="rId5"/>
    <p:sldId id="263" r:id="rId6"/>
    <p:sldId id="265" r:id="rId7"/>
    <p:sldId id="266" r:id="rId8"/>
    <p:sldId id="267" r:id="rId9"/>
    <p:sldId id="275" r:id="rId10"/>
    <p:sldId id="276" r:id="rId11"/>
    <p:sldId id="277" r:id="rId12"/>
    <p:sldId id="278" r:id="rId13"/>
    <p:sldId id="279" r:id="rId14"/>
    <p:sldId id="280" r:id="rId15"/>
    <p:sldId id="281" r:id="rId16"/>
    <p:sldId id="282" r:id="rId17"/>
    <p:sldId id="283" r:id="rId18"/>
    <p:sldId id="274" r:id="rId19"/>
    <p:sldId id="285" r:id="rId20"/>
    <p:sldId id="286" r:id="rId21"/>
    <p:sldId id="315" r:id="rId22"/>
    <p:sldId id="316" r:id="rId23"/>
    <p:sldId id="287" r:id="rId24"/>
    <p:sldId id="289" r:id="rId25"/>
    <p:sldId id="290" r:id="rId26"/>
    <p:sldId id="291" r:id="rId27"/>
    <p:sldId id="317" r:id="rId28"/>
    <p:sldId id="292" r:id="rId29"/>
    <p:sldId id="293" r:id="rId30"/>
    <p:sldId id="298" r:id="rId31"/>
    <p:sldId id="301" r:id="rId32"/>
    <p:sldId id="299" r:id="rId33"/>
    <p:sldId id="300" r:id="rId34"/>
    <p:sldId id="294" r:id="rId35"/>
    <p:sldId id="296" r:id="rId36"/>
    <p:sldId id="302" r:id="rId37"/>
    <p:sldId id="318" r:id="rId38"/>
    <p:sldId id="303" r:id="rId39"/>
    <p:sldId id="304" r:id="rId40"/>
    <p:sldId id="305" r:id="rId41"/>
    <p:sldId id="306" r:id="rId42"/>
    <p:sldId id="307" r:id="rId43"/>
    <p:sldId id="308" r:id="rId44"/>
    <p:sldId id="309" r:id="rId45"/>
    <p:sldId id="310" r:id="rId46"/>
    <p:sldId id="311" r:id="rId47"/>
    <p:sldId id="312" r:id="rId48"/>
    <p:sldId id="313" r:id="rId49"/>
    <p:sldId id="314"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7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SCADA TRAINING </a:t>
            </a:r>
            <a:endParaRPr lang="en-US" dirty="0"/>
          </a:p>
        </p:txBody>
      </p:sp>
      <p:pic>
        <p:nvPicPr>
          <p:cNvPr id="3074" name="Picture 2"/>
          <p:cNvPicPr>
            <a:picLocks noChangeAspect="1" noChangeArrowheads="1"/>
          </p:cNvPicPr>
          <p:nvPr/>
        </p:nvPicPr>
        <p:blipFill>
          <a:blip r:embed="rId2"/>
          <a:srcRect/>
          <a:stretch>
            <a:fillRect/>
          </a:stretch>
        </p:blipFill>
        <p:spPr bwMode="auto">
          <a:xfrm>
            <a:off x="9525" y="2057400"/>
            <a:ext cx="9124950" cy="2743200"/>
          </a:xfrm>
          <a:prstGeom prst="rect">
            <a:avLst/>
          </a:prstGeom>
          <a:noFill/>
          <a:ln w="9525">
            <a:noFill/>
            <a:miter lim="800000"/>
            <a:headEnd/>
            <a:tailEnd/>
          </a:ln>
          <a:effectLst/>
        </p:spPr>
      </p:pic>
      <p:sp>
        <p:nvSpPr>
          <p:cNvPr id="6" name="TextBox 5"/>
          <p:cNvSpPr txBox="1"/>
          <p:nvPr/>
        </p:nvSpPr>
        <p:spPr>
          <a:xfrm>
            <a:off x="1828800" y="914400"/>
            <a:ext cx="4800600" cy="707886"/>
          </a:xfrm>
          <a:prstGeom prst="rect">
            <a:avLst/>
          </a:prstGeom>
          <a:noFill/>
        </p:spPr>
        <p:txBody>
          <a:bodyPr wrap="square" rtlCol="0">
            <a:spAutoFit/>
          </a:bodyPr>
          <a:lstStyle/>
          <a:p>
            <a:r>
              <a:rPr lang="en-US" sz="4000" dirty="0" smtClean="0"/>
              <a:t>  </a:t>
            </a:r>
            <a:r>
              <a:rPr lang="en-US" sz="4000" dirty="0" smtClean="0"/>
              <a:t> </a:t>
            </a:r>
            <a:r>
              <a:rPr lang="en-US" sz="4000" dirty="0" smtClean="0"/>
              <a:t>            </a:t>
            </a:r>
            <a:r>
              <a:rPr lang="en-US" sz="4000" dirty="0" smtClean="0"/>
              <a:t>SCADA</a:t>
            </a:r>
            <a:endParaRPr lang="en-US" sz="4000" dirty="0"/>
          </a:p>
        </p:txBody>
      </p:sp>
      <p:sp>
        <p:nvSpPr>
          <p:cNvPr id="7" name="TextBox 6"/>
          <p:cNvSpPr txBox="1"/>
          <p:nvPr/>
        </p:nvSpPr>
        <p:spPr>
          <a:xfrm flipH="1">
            <a:off x="457200" y="5334000"/>
            <a:ext cx="8001000" cy="923330"/>
          </a:xfrm>
          <a:prstGeom prst="rect">
            <a:avLst/>
          </a:prstGeom>
          <a:noFill/>
        </p:spPr>
        <p:txBody>
          <a:bodyPr wrap="square" rtlCol="0">
            <a:spAutoFit/>
          </a:bodyPr>
          <a:lstStyle/>
          <a:p>
            <a:r>
              <a:rPr lang="en-US" b="1" dirty="0" smtClean="0"/>
              <a:t>                         </a:t>
            </a:r>
          </a:p>
          <a:p>
            <a:r>
              <a:rPr lang="en-US" b="1" dirty="0" smtClean="0"/>
              <a:t>				                                      </a:t>
            </a:r>
            <a:r>
              <a:rPr lang="en-US" dirty="0" smtClean="0"/>
              <a:t>AJAY K BASU  </a:t>
            </a:r>
          </a:p>
          <a:p>
            <a:r>
              <a:rPr lang="en-US" dirty="0" smtClean="0"/>
              <a:t>                                                                                                 akbasu48@gmail.com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Components</a:t>
            </a:r>
            <a:endParaRPr lang="en-US" dirty="0"/>
          </a:p>
        </p:txBody>
      </p:sp>
      <p:sp>
        <p:nvSpPr>
          <p:cNvPr id="3" name="Content Placeholder 2"/>
          <p:cNvSpPr>
            <a:spLocks noGrp="1"/>
          </p:cNvSpPr>
          <p:nvPr>
            <p:ph idx="1"/>
          </p:nvPr>
        </p:nvSpPr>
        <p:spPr>
          <a:xfrm>
            <a:off x="457200" y="1143000"/>
            <a:ext cx="8229600" cy="4906963"/>
          </a:xfrm>
        </p:spPr>
        <p:txBody>
          <a:bodyPr>
            <a:normAutofit/>
          </a:bodyPr>
          <a:lstStyle/>
          <a:p>
            <a:pPr indent="3175">
              <a:buNone/>
            </a:pPr>
            <a:r>
              <a:rPr lang="en-US" dirty="0" smtClean="0"/>
              <a:t>                                       3</a:t>
            </a:r>
          </a:p>
          <a:p>
            <a:pPr indent="3175">
              <a:buNone/>
            </a:pPr>
            <a:r>
              <a:rPr lang="en-US" dirty="0" smtClean="0"/>
              <a:t>			Host Computer</a:t>
            </a:r>
          </a:p>
          <a:p>
            <a:pPr indent="3175">
              <a:buNone/>
            </a:pPr>
            <a:endParaRPr lang="en-US" dirty="0" smtClean="0"/>
          </a:p>
          <a:p>
            <a:pPr indent="3175">
              <a:buNone/>
            </a:pPr>
            <a:r>
              <a:rPr lang="en-US" dirty="0" smtClean="0"/>
              <a:t>The computers process the information received from and sent to the RTU sites and present it to human operators in a form that the operators can work with. </a:t>
            </a:r>
          </a:p>
          <a:p>
            <a:pPr indent="3175">
              <a:buNone/>
            </a:pPr>
            <a:endParaRPr lang="en-US" dirty="0" smtClean="0"/>
          </a:p>
          <a:p>
            <a:pPr indent="3175">
              <a:buNone/>
            </a:pPr>
            <a:endParaRPr lang="en-US" dirty="0" smtClean="0"/>
          </a:p>
          <a:p>
            <a:pPr indent="3175">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Components</a:t>
            </a:r>
            <a:endParaRPr lang="en-US" dirty="0"/>
          </a:p>
        </p:txBody>
      </p:sp>
      <p:sp>
        <p:nvSpPr>
          <p:cNvPr id="3" name="Content Placeholder 2"/>
          <p:cNvSpPr>
            <a:spLocks noGrp="1"/>
          </p:cNvSpPr>
          <p:nvPr>
            <p:ph idx="1"/>
          </p:nvPr>
        </p:nvSpPr>
        <p:spPr>
          <a:xfrm>
            <a:off x="457200" y="1143000"/>
            <a:ext cx="8229600" cy="4906963"/>
          </a:xfrm>
        </p:spPr>
        <p:txBody>
          <a:bodyPr>
            <a:normAutofit/>
          </a:bodyPr>
          <a:lstStyle/>
          <a:p>
            <a:pPr indent="3175">
              <a:buNone/>
            </a:pPr>
            <a:r>
              <a:rPr lang="en-US" dirty="0" smtClean="0"/>
              <a:t>                                       3</a:t>
            </a:r>
          </a:p>
          <a:p>
            <a:pPr indent="3175">
              <a:buNone/>
            </a:pPr>
            <a:r>
              <a:rPr lang="en-US" dirty="0" smtClean="0"/>
              <a:t>			Host Computer</a:t>
            </a:r>
          </a:p>
          <a:p>
            <a:pPr indent="3175">
              <a:buNone/>
            </a:pPr>
            <a:endParaRPr lang="en-US" dirty="0" smtClean="0"/>
          </a:p>
          <a:p>
            <a:pPr indent="3175">
              <a:buNone/>
            </a:pPr>
            <a:r>
              <a:rPr lang="en-US" dirty="0" smtClean="0"/>
              <a:t>Operator terminals are connected to the central host computer by a LAN/WAN so that the viewing screens and associated data can be displayed for the operators.</a:t>
            </a:r>
          </a:p>
          <a:p>
            <a:pPr indent="3175">
              <a:buNone/>
            </a:pPr>
            <a:endParaRPr lang="en-US" dirty="0" smtClean="0"/>
          </a:p>
          <a:p>
            <a:pPr indent="3175">
              <a:buNone/>
            </a:pPr>
            <a:endParaRPr lang="en-US" dirty="0" smtClean="0"/>
          </a:p>
          <a:p>
            <a:pPr indent="3175">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Components</a:t>
            </a:r>
            <a:endParaRPr lang="en-US" dirty="0"/>
          </a:p>
        </p:txBody>
      </p:sp>
      <p:sp>
        <p:nvSpPr>
          <p:cNvPr id="3" name="Content Placeholder 2"/>
          <p:cNvSpPr>
            <a:spLocks noGrp="1"/>
          </p:cNvSpPr>
          <p:nvPr>
            <p:ph idx="1"/>
          </p:nvPr>
        </p:nvSpPr>
        <p:spPr>
          <a:xfrm>
            <a:off x="457200" y="1143000"/>
            <a:ext cx="8229600" cy="4906963"/>
          </a:xfrm>
        </p:spPr>
        <p:txBody>
          <a:bodyPr>
            <a:normAutofit/>
          </a:bodyPr>
          <a:lstStyle/>
          <a:p>
            <a:pPr indent="3175">
              <a:buNone/>
            </a:pPr>
            <a:r>
              <a:rPr lang="en-US" dirty="0" smtClean="0"/>
              <a:t>                                       3</a:t>
            </a:r>
          </a:p>
          <a:p>
            <a:pPr indent="3175">
              <a:buNone/>
            </a:pPr>
            <a:r>
              <a:rPr lang="en-US" dirty="0" smtClean="0"/>
              <a:t>			Host Computer</a:t>
            </a:r>
          </a:p>
          <a:p>
            <a:pPr indent="3175">
              <a:buNone/>
            </a:pPr>
            <a:endParaRPr lang="en-US" dirty="0" smtClean="0"/>
          </a:p>
          <a:p>
            <a:pPr indent="3175">
              <a:buNone/>
            </a:pPr>
            <a:r>
              <a:rPr lang="en-US" dirty="0" smtClean="0"/>
              <a:t>The central host computer acts as a server for the SCADA application, and the operator terminals are clients that request and send information to the central host computer based on the request and action of the operators.</a:t>
            </a:r>
          </a:p>
          <a:p>
            <a:pPr indent="3175">
              <a:buNone/>
            </a:pPr>
            <a:endParaRPr lang="en-US" dirty="0" smtClean="0"/>
          </a:p>
          <a:p>
            <a:pPr indent="3175">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Components</a:t>
            </a:r>
            <a:endParaRPr lang="en-US" dirty="0"/>
          </a:p>
        </p:txBody>
      </p:sp>
      <p:sp>
        <p:nvSpPr>
          <p:cNvPr id="3" name="Content Placeholder 2"/>
          <p:cNvSpPr>
            <a:spLocks noGrp="1"/>
          </p:cNvSpPr>
          <p:nvPr>
            <p:ph idx="1"/>
          </p:nvPr>
        </p:nvSpPr>
        <p:spPr>
          <a:xfrm>
            <a:off x="457200" y="1143000"/>
            <a:ext cx="8229600" cy="5181600"/>
          </a:xfrm>
        </p:spPr>
        <p:txBody>
          <a:bodyPr>
            <a:normAutofit fontScale="92500" lnSpcReduction="10000"/>
          </a:bodyPr>
          <a:lstStyle/>
          <a:p>
            <a:pPr indent="3175">
              <a:buNone/>
            </a:pPr>
            <a:r>
              <a:rPr lang="en-US" dirty="0" smtClean="0"/>
              <a:t>                                       4</a:t>
            </a:r>
          </a:p>
          <a:p>
            <a:pPr indent="3175">
              <a:buNone/>
            </a:pPr>
            <a:r>
              <a:rPr lang="en-US" dirty="0" smtClean="0"/>
              <a:t>		Communications Network</a:t>
            </a:r>
          </a:p>
          <a:p>
            <a:pPr indent="3175">
              <a:buNone/>
            </a:pPr>
            <a:endParaRPr lang="en-US" dirty="0" smtClean="0"/>
          </a:p>
          <a:p>
            <a:pPr indent="3175">
              <a:buNone/>
            </a:pPr>
            <a:r>
              <a:rPr lang="en-US" dirty="0" smtClean="0"/>
              <a:t>It is intended to provide the means by which data can be transferred between the central host computer  servers and the field-based RTUs. </a:t>
            </a:r>
          </a:p>
          <a:p>
            <a:pPr indent="3175">
              <a:buNone/>
            </a:pPr>
            <a:endParaRPr lang="en-US" dirty="0" smtClean="0"/>
          </a:p>
          <a:p>
            <a:pPr indent="3175">
              <a:buNone/>
            </a:pPr>
            <a:r>
              <a:rPr lang="en-US" dirty="0" smtClean="0"/>
              <a:t>The Communication Network refers to the equipment needed to transfer data to and from different sites. The medium used can either be cable, telephone or radio.</a:t>
            </a:r>
          </a:p>
          <a:p>
            <a:pPr indent="3175">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Components</a:t>
            </a:r>
            <a:endParaRPr lang="en-US" dirty="0"/>
          </a:p>
        </p:txBody>
      </p:sp>
      <p:sp>
        <p:nvSpPr>
          <p:cNvPr id="3" name="Content Placeholder 2"/>
          <p:cNvSpPr>
            <a:spLocks noGrp="1"/>
          </p:cNvSpPr>
          <p:nvPr>
            <p:ph idx="1"/>
          </p:nvPr>
        </p:nvSpPr>
        <p:spPr>
          <a:xfrm>
            <a:off x="457200" y="1143000"/>
            <a:ext cx="8229600" cy="5181600"/>
          </a:xfrm>
        </p:spPr>
        <p:txBody>
          <a:bodyPr>
            <a:normAutofit/>
          </a:bodyPr>
          <a:lstStyle/>
          <a:p>
            <a:pPr indent="3175">
              <a:buNone/>
            </a:pPr>
            <a:r>
              <a:rPr lang="en-US" dirty="0" smtClean="0"/>
              <a:t>                                       4</a:t>
            </a:r>
          </a:p>
          <a:p>
            <a:pPr indent="3175">
              <a:buNone/>
            </a:pPr>
            <a:r>
              <a:rPr lang="en-US" dirty="0" smtClean="0"/>
              <a:t>		Communications Network</a:t>
            </a:r>
          </a:p>
          <a:p>
            <a:pPr indent="3175">
              <a:buNone/>
            </a:pPr>
            <a:endParaRPr lang="en-US" dirty="0" smtClean="0"/>
          </a:p>
          <a:p>
            <a:pPr indent="3175">
              <a:buNone/>
            </a:pPr>
            <a:r>
              <a:rPr lang="en-US" dirty="0" smtClean="0"/>
              <a:t>Cables are used for an application with small geographical coverage.</a:t>
            </a:r>
          </a:p>
          <a:p>
            <a:pPr indent="3175">
              <a:buNone/>
            </a:pPr>
            <a:endParaRPr lang="en-US" dirty="0" smtClean="0"/>
          </a:p>
          <a:p>
            <a:pPr indent="3175">
              <a:buNone/>
            </a:pPr>
            <a:r>
              <a:rPr lang="en-US" dirty="0" smtClean="0"/>
              <a:t>For larger areas telephone line (leased or dial up) is a more economic solution</a:t>
            </a:r>
          </a:p>
          <a:p>
            <a:pPr indent="3175">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Components</a:t>
            </a:r>
            <a:endParaRPr lang="en-US" dirty="0"/>
          </a:p>
        </p:txBody>
      </p:sp>
      <p:sp>
        <p:nvSpPr>
          <p:cNvPr id="3" name="Content Placeholder 2"/>
          <p:cNvSpPr>
            <a:spLocks noGrp="1"/>
          </p:cNvSpPr>
          <p:nvPr>
            <p:ph idx="1"/>
          </p:nvPr>
        </p:nvSpPr>
        <p:spPr>
          <a:xfrm>
            <a:off x="457200" y="1143000"/>
            <a:ext cx="8229600" cy="5181600"/>
          </a:xfrm>
        </p:spPr>
        <p:txBody>
          <a:bodyPr>
            <a:normAutofit fontScale="92500" lnSpcReduction="20000"/>
          </a:bodyPr>
          <a:lstStyle/>
          <a:p>
            <a:pPr indent="3175">
              <a:buNone/>
            </a:pPr>
            <a:r>
              <a:rPr lang="en-US" dirty="0" smtClean="0"/>
              <a:t>                                       4</a:t>
            </a:r>
          </a:p>
          <a:p>
            <a:pPr indent="3175">
              <a:buNone/>
            </a:pPr>
            <a:r>
              <a:rPr lang="en-US" dirty="0" smtClean="0"/>
              <a:t>		Communications Network</a:t>
            </a:r>
          </a:p>
          <a:p>
            <a:pPr indent="3175">
              <a:buNone/>
            </a:pPr>
            <a:endParaRPr lang="en-US" dirty="0" smtClean="0"/>
          </a:p>
          <a:p>
            <a:pPr indent="3175">
              <a:buNone/>
            </a:pPr>
            <a:r>
              <a:rPr lang="en-US" dirty="0" smtClean="0"/>
              <a:t>For remote sites, the use of radio offers an</a:t>
            </a:r>
          </a:p>
          <a:p>
            <a:pPr>
              <a:buNone/>
            </a:pPr>
            <a:r>
              <a:rPr lang="en-US" dirty="0" smtClean="0"/>
              <a:t>    economical solution. Radio modems are used to</a:t>
            </a:r>
          </a:p>
          <a:p>
            <a:pPr>
              <a:buNone/>
            </a:pPr>
            <a:r>
              <a:rPr lang="en-US" dirty="0" smtClean="0"/>
              <a:t>    connect the remote sites to the host. </a:t>
            </a:r>
          </a:p>
          <a:p>
            <a:pPr>
              <a:buNone/>
            </a:pPr>
            <a:endParaRPr lang="en-US" dirty="0" smtClean="0"/>
          </a:p>
          <a:p>
            <a:pPr>
              <a:buNone/>
            </a:pPr>
            <a:r>
              <a:rPr lang="en-US" dirty="0" smtClean="0"/>
              <a:t>    An on-line operation can also be implemented</a:t>
            </a:r>
          </a:p>
          <a:p>
            <a:pPr>
              <a:buNone/>
            </a:pPr>
            <a:r>
              <a:rPr lang="en-US" dirty="0" smtClean="0"/>
              <a:t>    on the radio system. For locations where a</a:t>
            </a:r>
          </a:p>
          <a:p>
            <a:pPr>
              <a:buNone/>
            </a:pPr>
            <a:r>
              <a:rPr lang="en-US" dirty="0" smtClean="0"/>
              <a:t>    direct radio link cannot be established, a radio</a:t>
            </a:r>
          </a:p>
          <a:p>
            <a:pPr indent="3175">
              <a:buNone/>
            </a:pPr>
            <a:r>
              <a:rPr lang="en-US" dirty="0" smtClean="0"/>
              <a:t>repeater is used to link these sites.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Components</a:t>
            </a:r>
            <a:endParaRPr lang="en-US" dirty="0"/>
          </a:p>
        </p:txBody>
      </p:sp>
      <p:sp>
        <p:nvSpPr>
          <p:cNvPr id="3" name="Content Placeholder 2"/>
          <p:cNvSpPr>
            <a:spLocks noGrp="1"/>
          </p:cNvSpPr>
          <p:nvPr>
            <p:ph idx="1"/>
          </p:nvPr>
        </p:nvSpPr>
        <p:spPr>
          <a:xfrm>
            <a:off x="457200" y="1143000"/>
            <a:ext cx="8229600" cy="5181600"/>
          </a:xfrm>
        </p:spPr>
        <p:txBody>
          <a:bodyPr>
            <a:normAutofit/>
          </a:bodyPr>
          <a:lstStyle/>
          <a:p>
            <a:pPr indent="3175">
              <a:buNone/>
            </a:pPr>
            <a:r>
              <a:rPr lang="en-US" dirty="0" smtClean="0"/>
              <a:t>                                       4</a:t>
            </a:r>
          </a:p>
          <a:p>
            <a:pPr indent="3175">
              <a:buNone/>
            </a:pPr>
            <a:r>
              <a:rPr lang="en-US" dirty="0" smtClean="0"/>
              <a:t>		Communications Network</a:t>
            </a:r>
          </a:p>
          <a:p>
            <a:pPr indent="3175">
              <a:buNone/>
            </a:pPr>
            <a:endParaRPr lang="en-US" dirty="0" smtClean="0"/>
          </a:p>
          <a:p>
            <a:pPr>
              <a:buNone/>
            </a:pPr>
            <a:r>
              <a:rPr lang="en-US" dirty="0" smtClean="0"/>
              <a:t>    With increased deployment of office LANs and</a:t>
            </a:r>
          </a:p>
          <a:p>
            <a:pPr>
              <a:buNone/>
            </a:pPr>
            <a:r>
              <a:rPr lang="en-US" dirty="0" smtClean="0"/>
              <a:t>    WANs (internet) as a solution for interoffice</a:t>
            </a:r>
          </a:p>
          <a:p>
            <a:pPr>
              <a:buNone/>
            </a:pPr>
            <a:r>
              <a:rPr lang="en-US" dirty="0" smtClean="0"/>
              <a:t>    computer networking,  SCADA LANs are being</a:t>
            </a:r>
          </a:p>
          <a:p>
            <a:pPr>
              <a:buNone/>
            </a:pPr>
            <a:r>
              <a:rPr lang="en-US" dirty="0" smtClean="0"/>
              <a:t>    integrated into everyday office computer</a:t>
            </a:r>
          </a:p>
          <a:p>
            <a:pPr>
              <a:buNone/>
            </a:pPr>
            <a:r>
              <a:rPr lang="en-US" dirty="0" smtClean="0"/>
              <a:t>    networks.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Components</a:t>
            </a:r>
            <a:endParaRPr lang="en-US" dirty="0"/>
          </a:p>
        </p:txBody>
      </p:sp>
      <p:sp>
        <p:nvSpPr>
          <p:cNvPr id="3" name="Content Placeholder 2"/>
          <p:cNvSpPr>
            <a:spLocks noGrp="1"/>
          </p:cNvSpPr>
          <p:nvPr>
            <p:ph idx="1"/>
          </p:nvPr>
        </p:nvSpPr>
        <p:spPr>
          <a:xfrm>
            <a:off x="457200" y="1143000"/>
            <a:ext cx="8229600" cy="5181600"/>
          </a:xfrm>
        </p:spPr>
        <p:txBody>
          <a:bodyPr>
            <a:normAutofit fontScale="85000" lnSpcReduction="20000"/>
          </a:bodyPr>
          <a:lstStyle/>
          <a:p>
            <a:pPr indent="3175">
              <a:buNone/>
            </a:pPr>
            <a:r>
              <a:rPr lang="en-US" dirty="0" smtClean="0"/>
              <a:t>                                       4</a:t>
            </a:r>
          </a:p>
          <a:p>
            <a:pPr indent="3175">
              <a:buNone/>
            </a:pPr>
            <a:r>
              <a:rPr lang="en-US" dirty="0" smtClean="0"/>
              <a:t>		Communications Network</a:t>
            </a:r>
          </a:p>
          <a:p>
            <a:pPr>
              <a:buNone/>
            </a:pPr>
            <a:endParaRPr lang="en-US" dirty="0" smtClean="0"/>
          </a:p>
          <a:p>
            <a:pPr>
              <a:buNone/>
            </a:pPr>
            <a:r>
              <a:rPr lang="en-US" dirty="0" smtClean="0"/>
              <a:t>    The foremost advantage of local or wide area networking is that there is no need to invest in a separate computer network for SCADA operator terminals. </a:t>
            </a:r>
          </a:p>
          <a:p>
            <a:pPr>
              <a:buNone/>
            </a:pPr>
            <a:r>
              <a:rPr lang="en-US" dirty="0" smtClean="0"/>
              <a:t>    </a:t>
            </a:r>
          </a:p>
          <a:p>
            <a:pPr indent="3175">
              <a:buNone/>
            </a:pPr>
            <a:r>
              <a:rPr lang="en-US" dirty="0" smtClean="0"/>
              <a:t>In addition, there is an easy path to integrating SCADA data with existing office applications, such as spreadsheets, work management systems, data history databases, Geographic Information System (GIS)systems and water distribution modelling systems.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Host/HMI</a:t>
            </a:r>
            <a:endParaRPr lang="en-US" dirty="0"/>
          </a:p>
        </p:txBody>
      </p:sp>
      <p:sp>
        <p:nvSpPr>
          <p:cNvPr id="3" name="Content Placeholder 2"/>
          <p:cNvSpPr>
            <a:spLocks noGrp="1"/>
          </p:cNvSpPr>
          <p:nvPr>
            <p:ph idx="1"/>
          </p:nvPr>
        </p:nvSpPr>
        <p:spPr/>
        <p:txBody>
          <a:bodyPr>
            <a:normAutofit/>
          </a:bodyPr>
          <a:lstStyle/>
          <a:p>
            <a:pPr>
              <a:buNone/>
            </a:pPr>
            <a:r>
              <a:rPr lang="en-US" dirty="0" smtClean="0"/>
              <a:t>                                            </a:t>
            </a:r>
          </a:p>
          <a:p>
            <a:pPr indent="3175">
              <a:buNone/>
            </a:pPr>
            <a:r>
              <a:rPr lang="en-US" dirty="0" smtClean="0"/>
              <a:t>HMI sits on the operating system which is usually an UNIX version (e.g. LINUX).</a:t>
            </a:r>
          </a:p>
          <a:p>
            <a:pPr indent="3175">
              <a:buNone/>
            </a:pPr>
            <a:endParaRPr lang="en-US" dirty="0" smtClean="0"/>
          </a:p>
          <a:p>
            <a:pPr indent="3175">
              <a:buNone/>
            </a:pPr>
            <a:r>
              <a:rPr lang="en-US" dirty="0" smtClean="0"/>
              <a:t>However, modern windows-based SCADA are becoming increasingly popular, which makes development and integration with external world a much easier exercise.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Software</a:t>
            </a:r>
            <a:endParaRPr lang="en-US" dirty="0"/>
          </a:p>
        </p:txBody>
      </p:sp>
      <p:sp>
        <p:nvSpPr>
          <p:cNvPr id="3" name="Content Placeholder 2"/>
          <p:cNvSpPr>
            <a:spLocks noGrp="1"/>
          </p:cNvSpPr>
          <p:nvPr>
            <p:ph idx="1"/>
          </p:nvPr>
        </p:nvSpPr>
        <p:spPr/>
        <p:txBody>
          <a:bodyPr>
            <a:normAutofit/>
          </a:bodyPr>
          <a:lstStyle/>
          <a:p>
            <a:pPr>
              <a:buNone/>
            </a:pPr>
            <a:r>
              <a:rPr lang="en-US" dirty="0" smtClean="0"/>
              <a:t>    Typical software used in the SCADA system are:</a:t>
            </a:r>
          </a:p>
          <a:p>
            <a:pPr indent="3175">
              <a:buNone/>
            </a:pPr>
            <a:endParaRPr lang="en-US" dirty="0" smtClean="0"/>
          </a:p>
          <a:p>
            <a:pPr indent="3175">
              <a:buNone/>
            </a:pPr>
            <a:r>
              <a:rPr lang="en-US" dirty="0" smtClean="0"/>
              <a:t>Central host computer operating system (UNIX/Windows)</a:t>
            </a:r>
          </a:p>
          <a:p>
            <a:pPr indent="3175">
              <a:buNone/>
            </a:pPr>
            <a:endParaRPr lang="en-US" dirty="0" smtClean="0"/>
          </a:p>
          <a:p>
            <a:pPr indent="3175">
              <a:buNone/>
            </a:pPr>
            <a:r>
              <a:rPr lang="en-US" dirty="0" smtClean="0"/>
              <a:t>Operator terminal operating system</a:t>
            </a:r>
          </a:p>
          <a:p>
            <a:pPr indent="3175">
              <a:buNone/>
            </a:pPr>
            <a:r>
              <a:rPr lang="en-US" dirty="0" smtClean="0"/>
              <a:t>(UNIX/Windows)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What is SCADA?</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t>
            </a:r>
          </a:p>
          <a:p>
            <a:pPr>
              <a:buNone/>
            </a:pPr>
            <a:endParaRPr lang="en-US" dirty="0" smtClean="0"/>
          </a:p>
          <a:p>
            <a:pPr>
              <a:buNone/>
            </a:pPr>
            <a:r>
              <a:rPr lang="en-US" dirty="0" smtClean="0"/>
              <a:t>                                  Acronym for </a:t>
            </a:r>
          </a:p>
          <a:p>
            <a:pPr>
              <a:buNone/>
            </a:pPr>
            <a:r>
              <a:rPr lang="en-US" dirty="0" smtClean="0"/>
              <a:t>            </a:t>
            </a:r>
            <a:r>
              <a:rPr lang="en-US" u="sng" dirty="0" smtClean="0"/>
              <a:t>S</a:t>
            </a:r>
            <a:r>
              <a:rPr lang="en-US" dirty="0" smtClean="0"/>
              <a:t>upervisory </a:t>
            </a:r>
            <a:r>
              <a:rPr lang="en-US" u="sng" dirty="0" smtClean="0"/>
              <a:t>C</a:t>
            </a:r>
            <a:r>
              <a:rPr lang="en-US" dirty="0" smtClean="0"/>
              <a:t>ontrol </a:t>
            </a:r>
            <a:r>
              <a:rPr lang="en-US" u="sng" dirty="0" smtClean="0"/>
              <a:t>A</a:t>
            </a:r>
            <a:r>
              <a:rPr lang="en-US" dirty="0" smtClean="0"/>
              <a:t>nd </a:t>
            </a:r>
            <a:r>
              <a:rPr lang="en-US" u="sng" dirty="0" smtClean="0"/>
              <a:t>D</a:t>
            </a:r>
            <a:r>
              <a:rPr lang="en-US" dirty="0" smtClean="0"/>
              <a:t>ata </a:t>
            </a:r>
            <a:r>
              <a:rPr lang="en-US" u="sng" dirty="0" smtClean="0"/>
              <a:t>A</a:t>
            </a:r>
            <a:r>
              <a:rPr lang="en-US" dirty="0" smtClean="0"/>
              <a:t>cquisition</a:t>
            </a:r>
          </a:p>
          <a:p>
            <a:pPr>
              <a:buNone/>
            </a:pPr>
            <a:endParaRPr lang="en-US" dirty="0" smtClean="0"/>
          </a:p>
          <a:p>
            <a:pPr indent="3175" algn="just">
              <a:buNone/>
            </a:pPr>
            <a:r>
              <a:rPr lang="en-US" dirty="0" smtClean="0"/>
              <a:t>used to monitor and control a plant or  </a:t>
            </a:r>
          </a:p>
          <a:p>
            <a:pPr algn="just">
              <a:buNone/>
            </a:pPr>
            <a:r>
              <a:rPr lang="en-US" dirty="0" smtClean="0"/>
              <a:t>    equipment in industries such as</a:t>
            </a:r>
          </a:p>
          <a:p>
            <a:pPr algn="just">
              <a:buNone/>
            </a:pPr>
            <a:r>
              <a:rPr lang="en-US" dirty="0" smtClean="0"/>
              <a:t>    telecommunications, water and waste control,</a:t>
            </a:r>
          </a:p>
          <a:p>
            <a:pPr algn="just">
              <a:buNone/>
            </a:pPr>
            <a:r>
              <a:rPr lang="en-US" dirty="0" smtClean="0"/>
              <a:t>    energy, oil &amp; gas, refining and transportation.</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Software</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t>
            </a:r>
          </a:p>
          <a:p>
            <a:pPr>
              <a:buNone/>
            </a:pPr>
            <a:r>
              <a:rPr lang="en-US" dirty="0" smtClean="0"/>
              <a:t>              Central host computer application</a:t>
            </a:r>
          </a:p>
          <a:p>
            <a:pPr indent="3175">
              <a:buNone/>
            </a:pPr>
            <a:endParaRPr lang="en-US" dirty="0" smtClean="0"/>
          </a:p>
          <a:p>
            <a:pPr indent="3175">
              <a:buNone/>
            </a:pPr>
            <a:r>
              <a:rPr lang="en-US" dirty="0" smtClean="0"/>
              <a:t>Software that handles the transmission and </a:t>
            </a:r>
          </a:p>
          <a:p>
            <a:pPr indent="3175">
              <a:buNone/>
            </a:pPr>
            <a:r>
              <a:rPr lang="en-US" dirty="0" smtClean="0"/>
              <a:t>reception of data to and from the RTUs and the</a:t>
            </a:r>
          </a:p>
          <a:p>
            <a:pPr indent="3175">
              <a:buNone/>
            </a:pPr>
            <a:r>
              <a:rPr lang="en-US" dirty="0" smtClean="0"/>
              <a:t>central host. </a:t>
            </a:r>
          </a:p>
          <a:p>
            <a:pPr indent="3175">
              <a:buNone/>
            </a:pPr>
            <a:endParaRPr lang="en-US" dirty="0" smtClean="0"/>
          </a:p>
          <a:p>
            <a:pPr indent="3175">
              <a:buNone/>
            </a:pPr>
            <a:r>
              <a:rPr lang="en-US" dirty="0" smtClean="0"/>
              <a:t>The software also provides the graphical user interface which offers site mimic screens, alarm pages, trend pages and control functions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Software</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a:t>
            </a:r>
          </a:p>
          <a:p>
            <a:pPr>
              <a:buNone/>
            </a:pPr>
            <a:r>
              <a:rPr lang="en-US" dirty="0" smtClean="0"/>
              <a:t>                   Common features of central host   </a:t>
            </a:r>
          </a:p>
          <a:p>
            <a:pPr>
              <a:buNone/>
            </a:pPr>
            <a:r>
              <a:rPr lang="en-US" dirty="0" smtClean="0"/>
              <a:t>                               computer application</a:t>
            </a:r>
          </a:p>
          <a:p>
            <a:pPr>
              <a:buNone/>
            </a:pPr>
            <a:endParaRPr lang="en-US" dirty="0" smtClean="0"/>
          </a:p>
          <a:p>
            <a:pPr indent="3175">
              <a:buNone/>
            </a:pPr>
            <a:endParaRPr lang="en-US" dirty="0" smtClean="0"/>
          </a:p>
          <a:p>
            <a:pPr indent="3175">
              <a:buNone/>
            </a:pPr>
            <a:r>
              <a:rPr lang="en-US" dirty="0" smtClean="0"/>
              <a:t>                   Dynamic Process Graphics</a:t>
            </a:r>
          </a:p>
          <a:p>
            <a:pPr indent="3175">
              <a:buNone/>
            </a:pPr>
            <a:r>
              <a:rPr lang="en-US" dirty="0" smtClean="0"/>
              <a:t>            Trending - Real Time and Historical</a:t>
            </a:r>
          </a:p>
          <a:p>
            <a:pPr indent="3175">
              <a:buNone/>
            </a:pPr>
            <a:r>
              <a:rPr lang="en-US" dirty="0" smtClean="0"/>
              <a:t>                                   Alarms</a:t>
            </a:r>
          </a:p>
          <a:p>
            <a:pPr indent="3175">
              <a:buNone/>
            </a:pPr>
            <a:r>
              <a:rPr lang="en-US" dirty="0" smtClean="0"/>
              <a:t>                        Recipe Management</a:t>
            </a:r>
          </a:p>
          <a:p>
            <a:pPr indent="3175">
              <a:buNone/>
            </a:pPr>
            <a:r>
              <a:rPr lang="en-US" dirty="0" smtClean="0"/>
              <a:t>                                   Security</a:t>
            </a:r>
          </a:p>
          <a:p>
            <a:pPr indent="3175">
              <a:buNone/>
            </a:pPr>
            <a:endParaRPr lang="en-US" dirty="0" smtClean="0"/>
          </a:p>
          <a:p>
            <a:pPr indent="3175">
              <a:buNone/>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Software</a:t>
            </a:r>
            <a:endParaRPr lang="en-US" dirty="0"/>
          </a:p>
        </p:txBody>
      </p:sp>
      <p:sp>
        <p:nvSpPr>
          <p:cNvPr id="3" name="Content Placeholder 2"/>
          <p:cNvSpPr>
            <a:spLocks noGrp="1"/>
          </p:cNvSpPr>
          <p:nvPr>
            <p:ph idx="1"/>
          </p:nvPr>
        </p:nvSpPr>
        <p:spPr/>
        <p:txBody>
          <a:bodyPr>
            <a:normAutofit/>
          </a:bodyPr>
          <a:lstStyle/>
          <a:p>
            <a:pPr>
              <a:buNone/>
            </a:pPr>
            <a:r>
              <a:rPr lang="en-US" dirty="0" smtClean="0"/>
              <a:t>                                           </a:t>
            </a:r>
          </a:p>
          <a:p>
            <a:pPr>
              <a:buNone/>
            </a:pPr>
            <a:r>
              <a:rPr lang="en-US" dirty="0" smtClean="0"/>
              <a:t>               Common features of central host   </a:t>
            </a:r>
          </a:p>
          <a:p>
            <a:pPr>
              <a:buNone/>
            </a:pPr>
            <a:r>
              <a:rPr lang="en-US" dirty="0" smtClean="0"/>
              <a:t>                         computer application</a:t>
            </a:r>
          </a:p>
          <a:p>
            <a:pPr indent="3175">
              <a:buNone/>
            </a:pPr>
            <a:endParaRPr lang="en-US" dirty="0" smtClean="0"/>
          </a:p>
          <a:p>
            <a:pPr indent="3175">
              <a:buNone/>
            </a:pPr>
            <a:r>
              <a:rPr lang="en-US" dirty="0" smtClean="0"/>
              <a:t>                       Device Connectivity</a:t>
            </a:r>
          </a:p>
          <a:p>
            <a:pPr indent="3175">
              <a:buNone/>
            </a:pPr>
            <a:r>
              <a:rPr lang="en-US" dirty="0" smtClean="0"/>
              <a:t>                Script for logic development</a:t>
            </a:r>
          </a:p>
          <a:p>
            <a:pPr indent="3175">
              <a:buNone/>
            </a:pPr>
            <a:r>
              <a:rPr lang="en-US" dirty="0" smtClean="0"/>
              <a:t>                       Database connectivity</a:t>
            </a:r>
          </a:p>
          <a:p>
            <a:pPr indent="3175">
              <a:buNone/>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Software</a:t>
            </a:r>
            <a:endParaRPr lang="en-US" dirty="0"/>
          </a:p>
        </p:txBody>
      </p:sp>
      <p:sp>
        <p:nvSpPr>
          <p:cNvPr id="3" name="Content Placeholder 2"/>
          <p:cNvSpPr>
            <a:spLocks noGrp="1"/>
          </p:cNvSpPr>
          <p:nvPr>
            <p:ph idx="1"/>
          </p:nvPr>
        </p:nvSpPr>
        <p:spPr>
          <a:xfrm>
            <a:off x="457200" y="1600200"/>
            <a:ext cx="8305800" cy="4525963"/>
          </a:xfrm>
        </p:spPr>
        <p:txBody>
          <a:bodyPr>
            <a:normAutofit lnSpcReduction="10000"/>
          </a:bodyPr>
          <a:lstStyle/>
          <a:p>
            <a:pPr>
              <a:buNone/>
            </a:pPr>
            <a:r>
              <a:rPr lang="en-US" dirty="0" smtClean="0"/>
              <a:t>                                           </a:t>
            </a:r>
          </a:p>
          <a:p>
            <a:pPr>
              <a:buNone/>
            </a:pPr>
            <a:r>
              <a:rPr lang="en-US" dirty="0" smtClean="0"/>
              <a:t>                 Operator terminal application</a:t>
            </a:r>
          </a:p>
          <a:p>
            <a:pPr indent="3175">
              <a:buNone/>
            </a:pPr>
            <a:endParaRPr lang="en-US" dirty="0" smtClean="0"/>
          </a:p>
          <a:p>
            <a:pPr>
              <a:buNone/>
            </a:pPr>
            <a:r>
              <a:rPr lang="en-US" dirty="0" smtClean="0"/>
              <a:t>    Application that enables users to access</a:t>
            </a:r>
          </a:p>
          <a:p>
            <a:pPr>
              <a:buNone/>
            </a:pPr>
            <a:r>
              <a:rPr lang="en-US" dirty="0" smtClean="0"/>
              <a:t>    information available on the central host</a:t>
            </a:r>
          </a:p>
          <a:p>
            <a:pPr>
              <a:buNone/>
            </a:pPr>
            <a:r>
              <a:rPr lang="en-US" dirty="0" smtClean="0"/>
              <a:t>    computer application. It is usually a subset </a:t>
            </a:r>
          </a:p>
          <a:p>
            <a:pPr>
              <a:buNone/>
            </a:pPr>
            <a:r>
              <a:rPr lang="en-US" dirty="0" smtClean="0"/>
              <a:t>    of the software used on the central host  computers.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Software</a:t>
            </a:r>
            <a:endParaRPr lang="en-US" dirty="0"/>
          </a:p>
        </p:txBody>
      </p:sp>
      <p:sp>
        <p:nvSpPr>
          <p:cNvPr id="3" name="Content Placeholder 2"/>
          <p:cNvSpPr>
            <a:spLocks noGrp="1"/>
          </p:cNvSpPr>
          <p:nvPr>
            <p:ph idx="1"/>
          </p:nvPr>
        </p:nvSpPr>
        <p:spPr>
          <a:xfrm>
            <a:off x="457200" y="1600200"/>
            <a:ext cx="8305800" cy="4525963"/>
          </a:xfrm>
        </p:spPr>
        <p:txBody>
          <a:bodyPr>
            <a:normAutofit fontScale="85000" lnSpcReduction="20000"/>
          </a:bodyPr>
          <a:lstStyle/>
          <a:p>
            <a:pPr>
              <a:buNone/>
            </a:pPr>
            <a:r>
              <a:rPr lang="en-US" dirty="0" smtClean="0"/>
              <a:t>                                                   </a:t>
            </a:r>
          </a:p>
          <a:p>
            <a:pPr>
              <a:buNone/>
            </a:pPr>
            <a:r>
              <a:rPr lang="en-US" dirty="0" smtClean="0"/>
              <a:t>                   Communications protocol drivers</a:t>
            </a:r>
          </a:p>
          <a:p>
            <a:pPr>
              <a:buNone/>
            </a:pPr>
            <a:endParaRPr lang="en-US" dirty="0" smtClean="0"/>
          </a:p>
          <a:p>
            <a:pPr indent="3175">
              <a:buNone/>
            </a:pPr>
            <a:r>
              <a:rPr lang="en-US" dirty="0" smtClean="0"/>
              <a:t> Software that is usually based within the central</a:t>
            </a:r>
          </a:p>
          <a:p>
            <a:pPr>
              <a:buNone/>
            </a:pPr>
            <a:r>
              <a:rPr lang="en-US" dirty="0" smtClean="0"/>
              <a:t>     host and the RTUs, and is required to control the</a:t>
            </a:r>
          </a:p>
          <a:p>
            <a:pPr>
              <a:buNone/>
            </a:pPr>
            <a:r>
              <a:rPr lang="en-US" dirty="0" smtClean="0"/>
              <a:t>     translation and interpretation of the data between</a:t>
            </a:r>
          </a:p>
          <a:p>
            <a:pPr>
              <a:buNone/>
            </a:pPr>
            <a:r>
              <a:rPr lang="en-US" dirty="0" smtClean="0"/>
              <a:t>     ends of the communications links in the system. </a:t>
            </a:r>
          </a:p>
          <a:p>
            <a:pPr>
              <a:buNone/>
            </a:pPr>
            <a:endParaRPr lang="en-US" dirty="0" smtClean="0"/>
          </a:p>
          <a:p>
            <a:pPr>
              <a:buNone/>
            </a:pPr>
            <a:r>
              <a:rPr lang="en-US" dirty="0" smtClean="0"/>
              <a:t>     The protocol drivers prepare the data for use either at</a:t>
            </a:r>
          </a:p>
          <a:p>
            <a:pPr>
              <a:buNone/>
            </a:pPr>
            <a:r>
              <a:rPr lang="en-US" dirty="0" smtClean="0"/>
              <a:t>     the field devices or the central host end of the system.</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Software</a:t>
            </a:r>
            <a:endParaRPr lang="en-US" dirty="0"/>
          </a:p>
        </p:txBody>
      </p:sp>
      <p:sp>
        <p:nvSpPr>
          <p:cNvPr id="3" name="Content Placeholder 2"/>
          <p:cNvSpPr>
            <a:spLocks noGrp="1"/>
          </p:cNvSpPr>
          <p:nvPr>
            <p:ph idx="1"/>
          </p:nvPr>
        </p:nvSpPr>
        <p:spPr>
          <a:xfrm>
            <a:off x="457200" y="1600200"/>
            <a:ext cx="8305800" cy="4525963"/>
          </a:xfrm>
        </p:spPr>
        <p:txBody>
          <a:bodyPr>
            <a:normAutofit/>
          </a:bodyPr>
          <a:lstStyle/>
          <a:p>
            <a:pPr>
              <a:buNone/>
            </a:pPr>
            <a:r>
              <a:rPr lang="en-US" dirty="0" smtClean="0"/>
              <a:t>                                           </a:t>
            </a:r>
          </a:p>
          <a:p>
            <a:pPr>
              <a:buNone/>
            </a:pPr>
            <a:r>
              <a:rPr lang="en-US" dirty="0" smtClean="0"/>
              <a:t>Communications network management software </a:t>
            </a:r>
          </a:p>
          <a:p>
            <a:pPr>
              <a:buNone/>
            </a:pPr>
            <a:endParaRPr lang="en-US" dirty="0" smtClean="0"/>
          </a:p>
          <a:p>
            <a:pPr>
              <a:buNone/>
            </a:pPr>
            <a:r>
              <a:rPr lang="en-US" dirty="0" smtClean="0"/>
              <a:t>    Software required to control the</a:t>
            </a:r>
          </a:p>
          <a:p>
            <a:pPr>
              <a:buNone/>
            </a:pPr>
            <a:r>
              <a:rPr lang="en-US" dirty="0" smtClean="0"/>
              <a:t>    communications network and to allow the</a:t>
            </a:r>
          </a:p>
          <a:p>
            <a:pPr>
              <a:buNone/>
            </a:pPr>
            <a:r>
              <a:rPr lang="en-US" dirty="0" smtClean="0"/>
              <a:t>    communications networks themselves to be</a:t>
            </a:r>
          </a:p>
          <a:p>
            <a:pPr>
              <a:buNone/>
            </a:pPr>
            <a:r>
              <a:rPr lang="en-US" dirty="0" smtClean="0"/>
              <a:t>    monitored for performance and failures.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Software</a:t>
            </a:r>
            <a:endParaRPr lang="en-US" dirty="0"/>
          </a:p>
        </p:txBody>
      </p:sp>
      <p:sp>
        <p:nvSpPr>
          <p:cNvPr id="3" name="Content Placeholder 2"/>
          <p:cNvSpPr>
            <a:spLocks noGrp="1"/>
          </p:cNvSpPr>
          <p:nvPr>
            <p:ph idx="1"/>
          </p:nvPr>
        </p:nvSpPr>
        <p:spPr>
          <a:xfrm>
            <a:off x="457200" y="1600200"/>
            <a:ext cx="8305800" cy="4525963"/>
          </a:xfrm>
        </p:spPr>
        <p:txBody>
          <a:bodyPr>
            <a:normAutofit fontScale="92500" lnSpcReduction="20000"/>
          </a:bodyPr>
          <a:lstStyle/>
          <a:p>
            <a:pPr>
              <a:buNone/>
            </a:pPr>
            <a:r>
              <a:rPr lang="en-US" dirty="0" smtClean="0"/>
              <a:t>                                          </a:t>
            </a:r>
          </a:p>
          <a:p>
            <a:pPr>
              <a:buNone/>
            </a:pPr>
            <a:r>
              <a:rPr lang="en-US" dirty="0" smtClean="0"/>
              <a:t>                        RTU automation software </a:t>
            </a:r>
          </a:p>
          <a:p>
            <a:pPr>
              <a:buNone/>
            </a:pPr>
            <a:endParaRPr lang="en-US" dirty="0" smtClean="0"/>
          </a:p>
          <a:p>
            <a:pPr>
              <a:buNone/>
            </a:pPr>
            <a:r>
              <a:rPr lang="en-US" dirty="0" smtClean="0"/>
              <a:t>    Software that allows engineering staff to configure and maintain the application housed within the RTUs (or PLCs). </a:t>
            </a:r>
          </a:p>
          <a:p>
            <a:pPr>
              <a:buNone/>
            </a:pPr>
            <a:endParaRPr lang="en-US" dirty="0" smtClean="0"/>
          </a:p>
          <a:p>
            <a:pPr>
              <a:buNone/>
            </a:pPr>
            <a:r>
              <a:rPr lang="en-US" dirty="0" smtClean="0"/>
              <a:t>    Most often this includes the local automation application and any data processing tasks that are performed within the RTU.</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Architectures</a:t>
            </a:r>
            <a:endParaRPr lang="en-US" dirty="0"/>
          </a:p>
        </p:txBody>
      </p:sp>
      <p:sp>
        <p:nvSpPr>
          <p:cNvPr id="3" name="Content Placeholder 2"/>
          <p:cNvSpPr>
            <a:spLocks noGrp="1"/>
          </p:cNvSpPr>
          <p:nvPr>
            <p:ph idx="1"/>
          </p:nvPr>
        </p:nvSpPr>
        <p:spPr>
          <a:xfrm>
            <a:off x="457200" y="1600200"/>
            <a:ext cx="8305800" cy="4525963"/>
          </a:xfrm>
        </p:spPr>
        <p:txBody>
          <a:bodyPr>
            <a:normAutofit fontScale="47500" lnSpcReduction="20000"/>
          </a:bodyPr>
          <a:lstStyle/>
          <a:p>
            <a:pPr>
              <a:buNone/>
            </a:pPr>
            <a:r>
              <a:rPr lang="en-US" sz="5100" dirty="0" smtClean="0"/>
              <a:t>    Three levels:</a:t>
            </a:r>
          </a:p>
          <a:p>
            <a:pPr>
              <a:buNone/>
            </a:pPr>
            <a:endParaRPr lang="en-US" sz="5100" dirty="0" smtClean="0"/>
          </a:p>
          <a:p>
            <a:pPr>
              <a:buNone/>
            </a:pPr>
            <a:r>
              <a:rPr lang="en-US" sz="5100" dirty="0" smtClean="0"/>
              <a:t>    Supervisory level </a:t>
            </a:r>
          </a:p>
          <a:p>
            <a:pPr marL="284163" indent="-284163">
              <a:buNone/>
            </a:pPr>
            <a:r>
              <a:rPr lang="en-US" sz="5100" dirty="0" smtClean="0"/>
              <a:t>    Contains Master Station, Communication and Data Base Servers and Switches    </a:t>
            </a:r>
          </a:p>
          <a:p>
            <a:pPr>
              <a:buNone/>
            </a:pPr>
            <a:endParaRPr lang="en-US" sz="5100" dirty="0" smtClean="0"/>
          </a:p>
          <a:p>
            <a:pPr indent="-107950">
              <a:buNone/>
            </a:pPr>
            <a:r>
              <a:rPr lang="en-US" sz="5100" dirty="0" smtClean="0"/>
              <a:t> Control or controller level    </a:t>
            </a:r>
          </a:p>
          <a:p>
            <a:pPr indent="-107950">
              <a:buNone/>
            </a:pPr>
            <a:r>
              <a:rPr lang="en-US" sz="5100" dirty="0" smtClean="0"/>
              <a:t> PLC/RTU/PAC</a:t>
            </a:r>
          </a:p>
          <a:p>
            <a:pPr>
              <a:buNone/>
            </a:pPr>
            <a:endParaRPr lang="en-US" sz="5100" dirty="0" smtClean="0"/>
          </a:p>
          <a:p>
            <a:pPr marL="284163" indent="-284163">
              <a:buNone/>
            </a:pPr>
            <a:r>
              <a:rPr lang="en-US" sz="5100" dirty="0" smtClean="0"/>
              <a:t>    Field or Device level </a:t>
            </a:r>
          </a:p>
          <a:p>
            <a:pPr marL="284163" indent="-284163">
              <a:buNone/>
            </a:pPr>
            <a:endParaRPr lang="en-US" sz="5100" dirty="0" smtClean="0"/>
          </a:p>
          <a:p>
            <a:pPr marL="284163" indent="-284163">
              <a:buNone/>
            </a:pPr>
            <a:r>
              <a:rPr lang="en-US" sz="5100" dirty="0" smtClean="0"/>
              <a:t>    Field Instruments, sensors, drive and other actuating devices  </a:t>
            </a:r>
          </a:p>
          <a:p>
            <a:pPr>
              <a:buNone/>
            </a:pPr>
            <a:endParaRPr lang="en-US" dirty="0" smtClean="0"/>
          </a:p>
          <a:p>
            <a:pPr>
              <a:buNone/>
            </a:pPr>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Architectures</a:t>
            </a:r>
            <a:endParaRPr lang="en-US" dirty="0"/>
          </a:p>
        </p:txBody>
      </p:sp>
      <p:sp>
        <p:nvSpPr>
          <p:cNvPr id="3" name="Content Placeholder 2"/>
          <p:cNvSpPr>
            <a:spLocks noGrp="1"/>
          </p:cNvSpPr>
          <p:nvPr>
            <p:ph idx="1"/>
          </p:nvPr>
        </p:nvSpPr>
        <p:spPr>
          <a:xfrm>
            <a:off x="457200" y="1600200"/>
            <a:ext cx="8305800" cy="4525963"/>
          </a:xfrm>
        </p:spPr>
        <p:txBody>
          <a:bodyPr>
            <a:normAutofit/>
          </a:bodyPr>
          <a:lstStyle/>
          <a:p>
            <a:pPr>
              <a:buNone/>
            </a:pPr>
            <a:r>
              <a:rPr lang="en-US" dirty="0" smtClean="0"/>
              <a:t>                                       1</a:t>
            </a:r>
          </a:p>
          <a:p>
            <a:pPr>
              <a:buNone/>
            </a:pPr>
            <a:endParaRPr lang="en-US" dirty="0" smtClean="0"/>
          </a:p>
          <a:p>
            <a:pPr>
              <a:buNone/>
            </a:pPr>
            <a:r>
              <a:rPr lang="en-US" dirty="0" smtClean="0"/>
              <a:t>                         Monolithic SCADA</a:t>
            </a:r>
          </a:p>
          <a:p>
            <a:pPr>
              <a:buNone/>
            </a:pPr>
            <a:endParaRPr lang="en-US" dirty="0" smtClean="0"/>
          </a:p>
          <a:p>
            <a:pPr>
              <a:buNone/>
            </a:pPr>
            <a:r>
              <a:rPr lang="en-US" dirty="0" smtClean="0"/>
              <a:t>                         Distributed SCADA</a:t>
            </a:r>
          </a:p>
          <a:p>
            <a:pPr>
              <a:buNone/>
            </a:pPr>
            <a:endParaRPr lang="en-US" dirty="0" smtClean="0"/>
          </a:p>
          <a:p>
            <a:pPr>
              <a:buNone/>
            </a:pPr>
            <a:r>
              <a:rPr lang="en-US" dirty="0" smtClean="0"/>
              <a:t>                         Networked  SCADA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Architectures</a:t>
            </a:r>
            <a:endParaRPr lang="en-US" dirty="0"/>
          </a:p>
        </p:txBody>
      </p:sp>
      <p:sp>
        <p:nvSpPr>
          <p:cNvPr id="3" name="Content Placeholder 2"/>
          <p:cNvSpPr>
            <a:spLocks noGrp="1"/>
          </p:cNvSpPr>
          <p:nvPr>
            <p:ph idx="1"/>
          </p:nvPr>
        </p:nvSpPr>
        <p:spPr>
          <a:xfrm>
            <a:off x="457200" y="1066800"/>
            <a:ext cx="8305800" cy="5059363"/>
          </a:xfrm>
        </p:spPr>
        <p:txBody>
          <a:bodyPr>
            <a:normAutofit/>
          </a:bodyPr>
          <a:lstStyle/>
          <a:p>
            <a:pPr>
              <a:buNone/>
            </a:pPr>
            <a:r>
              <a:rPr lang="en-US" dirty="0" smtClean="0"/>
              <a:t>                                       2</a:t>
            </a:r>
          </a:p>
          <a:p>
            <a:pPr>
              <a:buNone/>
            </a:pPr>
            <a:r>
              <a:rPr lang="en-US" dirty="0" smtClean="0"/>
              <a:t>                         Monolithic SCADA</a:t>
            </a:r>
          </a:p>
          <a:p>
            <a:pPr>
              <a:buNone/>
            </a:pPr>
            <a:endParaRPr lang="en-US" dirty="0" smtClean="0"/>
          </a:p>
          <a:p>
            <a:pPr indent="3175">
              <a:buNone/>
            </a:pPr>
            <a:r>
              <a:rPr lang="en-US" dirty="0" smtClean="0"/>
              <a:t>Centred around mainframe computers</a:t>
            </a:r>
          </a:p>
          <a:p>
            <a:pPr indent="3175">
              <a:buNone/>
            </a:pPr>
            <a:r>
              <a:rPr lang="en-US" dirty="0" smtClean="0"/>
              <a:t>Standalone systems</a:t>
            </a:r>
          </a:p>
          <a:p>
            <a:pPr indent="3175">
              <a:buNone/>
            </a:pPr>
            <a:r>
              <a:rPr lang="en-US" dirty="0" smtClean="0"/>
              <a:t>Connectivity with external world and RTUs using vendor-specific proprietary protocols</a:t>
            </a:r>
          </a:p>
          <a:p>
            <a:pPr indent="3175">
              <a:buNone/>
            </a:pPr>
            <a:r>
              <a:rPr lang="en-US" dirty="0" smtClean="0"/>
              <a:t>No networking</a:t>
            </a:r>
          </a:p>
          <a:p>
            <a:pPr indent="3175">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What is SCADA?</a:t>
            </a:r>
            <a:endParaRPr lang="en-US" dirty="0"/>
          </a:p>
        </p:txBody>
      </p:sp>
      <p:sp>
        <p:nvSpPr>
          <p:cNvPr id="3" name="Content Placeholder 2"/>
          <p:cNvSpPr>
            <a:spLocks noGrp="1"/>
          </p:cNvSpPr>
          <p:nvPr>
            <p:ph idx="1"/>
          </p:nvPr>
        </p:nvSpPr>
        <p:spPr/>
        <p:txBody>
          <a:bodyPr>
            <a:normAutofit/>
          </a:bodyPr>
          <a:lstStyle/>
          <a:p>
            <a:pPr>
              <a:buNone/>
            </a:pPr>
            <a:r>
              <a:rPr lang="en-US" dirty="0" smtClean="0"/>
              <a:t>                                           2</a:t>
            </a:r>
          </a:p>
          <a:p>
            <a:pPr>
              <a:buNone/>
            </a:pPr>
            <a:endParaRPr lang="en-US" dirty="0" smtClean="0"/>
          </a:p>
          <a:p>
            <a:pPr indent="3175">
              <a:buNone/>
            </a:pPr>
            <a:r>
              <a:rPr lang="en-US" dirty="0" smtClean="0"/>
              <a:t>SCADA is not a specific technology, but a type of application. </a:t>
            </a:r>
          </a:p>
          <a:p>
            <a:pPr indent="3175">
              <a:buNone/>
            </a:pPr>
            <a:endParaRPr lang="en-US" dirty="0" smtClean="0"/>
          </a:p>
          <a:p>
            <a:pPr indent="3175">
              <a:buNone/>
            </a:pPr>
            <a:r>
              <a:rPr lang="en-US" dirty="0" smtClean="0"/>
              <a:t>Any application that gets data about a system in order to control that system is a SCADA application.</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KB\World Bank\TechDocs\SCADA Docs\scada-diagram.jpg"/>
          <p:cNvPicPr>
            <a:picLocks noGrp="1" noChangeAspect="1" noChangeArrowheads="1"/>
          </p:cNvPicPr>
          <p:nvPr>
            <p:ph idx="1"/>
          </p:nvPr>
        </p:nvPicPr>
        <p:blipFill>
          <a:blip r:embed="rId2"/>
          <a:srcRect/>
          <a:stretch>
            <a:fillRect/>
          </a:stretch>
        </p:blipFill>
        <p:spPr bwMode="auto">
          <a:xfrm>
            <a:off x="1066800" y="609600"/>
            <a:ext cx="7162799" cy="5420519"/>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792496" y="1066800"/>
            <a:ext cx="7635207" cy="5059363"/>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AKB\World Bank\TechDocs\SCADA Docs\SCADA image 2.jpg"/>
          <p:cNvPicPr>
            <a:picLocks noGrp="1" noChangeAspect="1" noChangeArrowheads="1"/>
          </p:cNvPicPr>
          <p:nvPr>
            <p:ph idx="1"/>
          </p:nvPr>
        </p:nvPicPr>
        <p:blipFill>
          <a:blip r:embed="rId2"/>
          <a:srcRect/>
          <a:stretch>
            <a:fillRect/>
          </a:stretch>
        </p:blipFill>
        <p:spPr bwMode="auto">
          <a:xfrm>
            <a:off x="1066800" y="838200"/>
            <a:ext cx="7162800" cy="510540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AKB\World Bank\TechDocs\SCADA Docs\SCADA image3.jpg"/>
          <p:cNvPicPr>
            <a:picLocks noGrp="1" noChangeAspect="1" noChangeArrowheads="1"/>
          </p:cNvPicPr>
          <p:nvPr>
            <p:ph idx="1"/>
          </p:nvPr>
        </p:nvPicPr>
        <p:blipFill>
          <a:blip r:embed="rId2"/>
          <a:srcRect/>
          <a:stretch>
            <a:fillRect/>
          </a:stretch>
        </p:blipFill>
        <p:spPr bwMode="auto">
          <a:xfrm>
            <a:off x="838200" y="533400"/>
            <a:ext cx="7543800" cy="5461545"/>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Architectures</a:t>
            </a:r>
            <a:endParaRPr lang="en-US" dirty="0"/>
          </a:p>
        </p:txBody>
      </p:sp>
      <p:sp>
        <p:nvSpPr>
          <p:cNvPr id="3" name="Content Placeholder 2"/>
          <p:cNvSpPr>
            <a:spLocks noGrp="1"/>
          </p:cNvSpPr>
          <p:nvPr>
            <p:ph idx="1"/>
          </p:nvPr>
        </p:nvSpPr>
        <p:spPr>
          <a:xfrm>
            <a:off x="457200" y="1066800"/>
            <a:ext cx="8305800" cy="5059363"/>
          </a:xfrm>
        </p:spPr>
        <p:txBody>
          <a:bodyPr>
            <a:normAutofit/>
          </a:bodyPr>
          <a:lstStyle/>
          <a:p>
            <a:pPr>
              <a:buNone/>
            </a:pPr>
            <a:r>
              <a:rPr lang="en-US" dirty="0" smtClean="0"/>
              <a:t>                                       </a:t>
            </a:r>
          </a:p>
          <a:p>
            <a:pPr>
              <a:buNone/>
            </a:pPr>
            <a:r>
              <a:rPr lang="en-US" dirty="0" smtClean="0"/>
              <a:t>                        Distributed SCADA</a:t>
            </a:r>
          </a:p>
          <a:p>
            <a:pPr>
              <a:buNone/>
            </a:pPr>
            <a:endParaRPr lang="en-US" dirty="0" smtClean="0"/>
          </a:p>
          <a:p>
            <a:pPr indent="3175">
              <a:buNone/>
            </a:pPr>
            <a:r>
              <a:rPr lang="en-US" dirty="0" smtClean="0"/>
              <a:t>Distributes the functionalities among multiple servers connected by LAN. Each server is low cost minicomputer/ high-end PC Server. </a:t>
            </a:r>
          </a:p>
          <a:p>
            <a:pPr indent="3175">
              <a:buNone/>
            </a:pPr>
            <a:r>
              <a:rPr lang="en-US" dirty="0" smtClean="0"/>
              <a:t>Functionalities are Communication Service, HMI, Data Base Service, Data Processing Service etc.</a:t>
            </a:r>
          </a:p>
          <a:p>
            <a:pPr indent="3175">
              <a:buNone/>
            </a:pPr>
            <a:endParaRPr lang="en-US" dirty="0" smtClean="0"/>
          </a:p>
          <a:p>
            <a:pPr>
              <a:buNone/>
            </a:pPr>
            <a:endParaRPr lang="en-US" dirty="0" smtClean="0"/>
          </a:p>
          <a:p>
            <a:pPr>
              <a:buNone/>
            </a:pPr>
            <a:endParaRPr lang="en-US" dirty="0" smtClean="0"/>
          </a:p>
          <a:p>
            <a:pPr indent="3175">
              <a:buNone/>
            </a:pPr>
            <a:endParaRPr lang="en-US"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Architectures</a:t>
            </a:r>
            <a:endParaRPr lang="en-US" dirty="0"/>
          </a:p>
        </p:txBody>
      </p:sp>
      <p:sp>
        <p:nvSpPr>
          <p:cNvPr id="3" name="Content Placeholder 2"/>
          <p:cNvSpPr>
            <a:spLocks noGrp="1"/>
          </p:cNvSpPr>
          <p:nvPr>
            <p:ph idx="1"/>
          </p:nvPr>
        </p:nvSpPr>
        <p:spPr>
          <a:xfrm>
            <a:off x="457200" y="1066800"/>
            <a:ext cx="8305800" cy="5059363"/>
          </a:xfrm>
        </p:spPr>
        <p:txBody>
          <a:bodyPr>
            <a:normAutofit fontScale="77500" lnSpcReduction="20000"/>
          </a:bodyPr>
          <a:lstStyle/>
          <a:p>
            <a:pPr>
              <a:buNone/>
            </a:pPr>
            <a:r>
              <a:rPr lang="en-US" dirty="0" smtClean="0"/>
              <a:t>                                                    3</a:t>
            </a:r>
          </a:p>
          <a:p>
            <a:pPr>
              <a:buNone/>
            </a:pPr>
            <a:r>
              <a:rPr lang="en-US" dirty="0" smtClean="0"/>
              <a:t>                                     Networked SCADA</a:t>
            </a:r>
          </a:p>
          <a:p>
            <a:pPr>
              <a:buNone/>
            </a:pPr>
            <a:endParaRPr lang="en-US" dirty="0" smtClean="0"/>
          </a:p>
          <a:p>
            <a:pPr indent="3175">
              <a:buNone/>
            </a:pPr>
            <a:r>
              <a:rPr lang="en-US" dirty="0" smtClean="0"/>
              <a:t>Open architecture against earlier vendor controlled proprietary environment.</a:t>
            </a:r>
          </a:p>
          <a:p>
            <a:pPr indent="3175">
              <a:buNone/>
            </a:pPr>
            <a:endParaRPr lang="en-US" dirty="0" smtClean="0"/>
          </a:p>
          <a:p>
            <a:pPr indent="3175">
              <a:buNone/>
            </a:pPr>
            <a:r>
              <a:rPr lang="en-US" dirty="0" smtClean="0"/>
              <a:t>Allows use of standard third-party hardware/software conforming to open system</a:t>
            </a:r>
          </a:p>
          <a:p>
            <a:pPr indent="3175">
              <a:buNone/>
            </a:pPr>
            <a:endParaRPr lang="en-US" dirty="0" smtClean="0"/>
          </a:p>
          <a:p>
            <a:pPr indent="3175">
              <a:buNone/>
            </a:pPr>
            <a:r>
              <a:rPr lang="en-US" dirty="0" smtClean="0"/>
              <a:t>Allows functionalities of Master System to be geographically distributed over WAN as against local area connectivity in the distributed system. For example, Communication Server may be away from the Master Station connected through IP</a:t>
            </a:r>
          </a:p>
          <a:p>
            <a:pPr indent="3175">
              <a:buNone/>
            </a:pPr>
            <a:endParaRPr lang="en-US" dirty="0" smtClean="0"/>
          </a:p>
          <a:p>
            <a:pPr indent="3175">
              <a:buNone/>
            </a:pPr>
            <a:endParaRPr 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Protocols and Standards</a:t>
            </a:r>
            <a:endParaRPr lang="en-US" dirty="0"/>
          </a:p>
        </p:txBody>
      </p:sp>
      <p:sp>
        <p:nvSpPr>
          <p:cNvPr id="3" name="Content Placeholder 2"/>
          <p:cNvSpPr>
            <a:spLocks noGrp="1"/>
          </p:cNvSpPr>
          <p:nvPr>
            <p:ph idx="1"/>
          </p:nvPr>
        </p:nvSpPr>
        <p:spPr>
          <a:xfrm>
            <a:off x="457200" y="1143000"/>
            <a:ext cx="8229600" cy="4906963"/>
          </a:xfrm>
        </p:spPr>
        <p:txBody>
          <a:bodyPr>
            <a:normAutofit/>
          </a:bodyPr>
          <a:lstStyle/>
          <a:p>
            <a:pPr indent="3175">
              <a:buNone/>
            </a:pPr>
            <a:r>
              <a:rPr lang="en-US" dirty="0" smtClean="0"/>
              <a:t>                                              </a:t>
            </a:r>
          </a:p>
          <a:p>
            <a:pPr indent="3175">
              <a:buNone/>
            </a:pPr>
            <a:r>
              <a:rPr lang="en-US" dirty="0" smtClean="0"/>
              <a:t>In this section, we try to find answer to:			</a:t>
            </a:r>
          </a:p>
          <a:p>
            <a:pPr indent="3175">
              <a:buNone/>
            </a:pPr>
            <a:r>
              <a:rPr lang="en-US" dirty="0" smtClean="0"/>
              <a:t>What is a protocol?</a:t>
            </a:r>
          </a:p>
          <a:p>
            <a:pPr>
              <a:buNone/>
            </a:pPr>
            <a:r>
              <a:rPr lang="en-US" dirty="0" smtClean="0"/>
              <a:t>    Why Protocols and Standards are important</a:t>
            </a:r>
          </a:p>
          <a:p>
            <a:pPr>
              <a:buNone/>
            </a:pPr>
            <a:r>
              <a:rPr lang="en-US" dirty="0" smtClean="0"/>
              <a:t>    Who makes standards?</a:t>
            </a:r>
          </a:p>
          <a:p>
            <a:pPr>
              <a:buNone/>
            </a:pPr>
            <a:r>
              <a:rPr lang="en-US" dirty="0" smtClean="0"/>
              <a:t>    Communication Standards for SCADA</a:t>
            </a:r>
          </a:p>
          <a:p>
            <a:pPr indent="3175">
              <a:buNone/>
            </a:pPr>
            <a:endParaRPr lang="en-US" dirty="0" smtClean="0"/>
          </a:p>
          <a:p>
            <a:pPr indent="3175">
              <a:buNone/>
            </a:pPr>
            <a:endParaRPr lang="en-US" dirty="0" smtClean="0"/>
          </a:p>
          <a:p>
            <a:pPr indent="3175">
              <a:buNone/>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Protocols and Standards</a:t>
            </a:r>
            <a:endParaRPr lang="en-US" dirty="0"/>
          </a:p>
        </p:txBody>
      </p:sp>
      <p:sp>
        <p:nvSpPr>
          <p:cNvPr id="3" name="Content Placeholder 2"/>
          <p:cNvSpPr>
            <a:spLocks noGrp="1"/>
          </p:cNvSpPr>
          <p:nvPr>
            <p:ph idx="1"/>
          </p:nvPr>
        </p:nvSpPr>
        <p:spPr>
          <a:xfrm>
            <a:off x="457200" y="1143000"/>
            <a:ext cx="8229600" cy="4906963"/>
          </a:xfrm>
        </p:spPr>
        <p:txBody>
          <a:bodyPr>
            <a:normAutofit fontScale="85000" lnSpcReduction="10000"/>
          </a:bodyPr>
          <a:lstStyle/>
          <a:p>
            <a:pPr indent="3175">
              <a:buNone/>
            </a:pPr>
            <a:r>
              <a:rPr lang="en-US" dirty="0" smtClean="0"/>
              <a:t>                                              	</a:t>
            </a:r>
          </a:p>
          <a:p>
            <a:pPr indent="3175">
              <a:buNone/>
            </a:pPr>
            <a:endParaRPr lang="en-US" dirty="0" smtClean="0"/>
          </a:p>
          <a:p>
            <a:r>
              <a:rPr lang="en-US" dirty="0" smtClean="0"/>
              <a:t>All communications between devices require that the devices agree on the format of the data and information exchange sequence. The set of rules defining this is called a protocol.</a:t>
            </a:r>
          </a:p>
          <a:p>
            <a:pPr>
              <a:buNone/>
            </a:pPr>
            <a:endParaRPr lang="en-US" dirty="0" smtClean="0"/>
          </a:p>
          <a:p>
            <a:r>
              <a:rPr lang="en-US" dirty="0" smtClean="0"/>
              <a:t>Protocols allow different vendors to manufacture equipments which are compatible with all equipments conforming to the protocol. For example, any MODBUS controller from vendor X will work with a MODBUS instrument from vendor Y.</a:t>
            </a:r>
          </a:p>
          <a:p>
            <a:pPr indent="3175">
              <a:buNone/>
            </a:pPr>
            <a:endParaRPr lang="en-US" dirty="0" smtClean="0"/>
          </a:p>
          <a:p>
            <a:pPr indent="3175">
              <a:buNone/>
            </a:pPr>
            <a:endParaRPr lang="en-US" dirty="0" smtClean="0"/>
          </a:p>
          <a:p>
            <a:pPr indent="3175">
              <a:buNone/>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Protocols</a:t>
            </a:r>
            <a:endParaRPr lang="en-US" dirty="0"/>
          </a:p>
        </p:txBody>
      </p:sp>
      <p:sp>
        <p:nvSpPr>
          <p:cNvPr id="3" name="Content Placeholder 2"/>
          <p:cNvSpPr>
            <a:spLocks noGrp="1"/>
          </p:cNvSpPr>
          <p:nvPr>
            <p:ph idx="1"/>
          </p:nvPr>
        </p:nvSpPr>
        <p:spPr>
          <a:xfrm>
            <a:off x="457200" y="1143000"/>
            <a:ext cx="8229600" cy="4906963"/>
          </a:xfrm>
        </p:spPr>
        <p:txBody>
          <a:bodyPr>
            <a:normAutofit fontScale="85000" lnSpcReduction="20000"/>
          </a:bodyPr>
          <a:lstStyle/>
          <a:p>
            <a:pPr indent="3175">
              <a:buNone/>
            </a:pPr>
            <a:r>
              <a:rPr lang="en-US" dirty="0" smtClean="0"/>
              <a:t>                                              2</a:t>
            </a:r>
          </a:p>
          <a:p>
            <a:pPr indent="3175">
              <a:buNone/>
            </a:pPr>
            <a:endParaRPr lang="en-US" dirty="0" smtClean="0"/>
          </a:p>
          <a:p>
            <a:pPr>
              <a:buNone/>
            </a:pPr>
            <a:r>
              <a:rPr lang="en-US" dirty="0" smtClean="0"/>
              <a:t>    A SCADA system has three major sub-systems - Master Station, Controllers and Field Instruments. Hence three major communications in case of SCADA are:</a:t>
            </a:r>
          </a:p>
          <a:p>
            <a:pPr>
              <a:buNone/>
            </a:pPr>
            <a:endParaRPr lang="en-US" dirty="0" smtClean="0"/>
          </a:p>
          <a:p>
            <a:pPr>
              <a:buNone/>
            </a:pPr>
            <a:r>
              <a:rPr lang="en-US" dirty="0" smtClean="0"/>
              <a:t>     1.	Between Master Station and External World</a:t>
            </a:r>
          </a:p>
          <a:p>
            <a:pPr>
              <a:buNone/>
            </a:pPr>
            <a:endParaRPr lang="en-US" dirty="0" smtClean="0"/>
          </a:p>
          <a:p>
            <a:pPr>
              <a:buNone/>
            </a:pPr>
            <a:r>
              <a:rPr lang="en-US" dirty="0" smtClean="0"/>
              <a:t>     2.	Between Controlling Station (RTU/PLC/PAC) and   </a:t>
            </a:r>
          </a:p>
          <a:p>
            <a:pPr>
              <a:buNone/>
            </a:pPr>
            <a:r>
              <a:rPr lang="en-US" dirty="0" smtClean="0"/>
              <a:t>            Master Station</a:t>
            </a:r>
          </a:p>
          <a:p>
            <a:pPr>
              <a:buNone/>
            </a:pPr>
            <a:endParaRPr lang="en-US" dirty="0" smtClean="0"/>
          </a:p>
          <a:p>
            <a:pPr>
              <a:buNone/>
            </a:pPr>
            <a:r>
              <a:rPr lang="en-US" dirty="0" smtClean="0"/>
              <a:t>     3.	Between Field Instrument and Controlling Station</a:t>
            </a:r>
          </a:p>
          <a:p>
            <a:pPr indent="3175">
              <a:buNone/>
            </a:pPr>
            <a:endParaRPr lang="en-US" dirty="0" smtClean="0"/>
          </a:p>
          <a:p>
            <a:pPr indent="3175">
              <a:buNone/>
            </a:pPr>
            <a:endParaRPr lang="en-US" dirty="0" smtClean="0"/>
          </a:p>
          <a:p>
            <a:pPr indent="3175">
              <a:buNone/>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Protocols</a:t>
            </a:r>
            <a:endParaRPr lang="en-US" dirty="0"/>
          </a:p>
        </p:txBody>
      </p:sp>
      <p:sp>
        <p:nvSpPr>
          <p:cNvPr id="3" name="Content Placeholder 2"/>
          <p:cNvSpPr>
            <a:spLocks noGrp="1"/>
          </p:cNvSpPr>
          <p:nvPr>
            <p:ph idx="1"/>
          </p:nvPr>
        </p:nvSpPr>
        <p:spPr>
          <a:xfrm>
            <a:off x="457200" y="1143000"/>
            <a:ext cx="8229600" cy="4906963"/>
          </a:xfrm>
        </p:spPr>
        <p:txBody>
          <a:bodyPr>
            <a:normAutofit fontScale="70000" lnSpcReduction="20000"/>
          </a:bodyPr>
          <a:lstStyle/>
          <a:p>
            <a:pPr indent="3175">
              <a:buNone/>
            </a:pPr>
            <a:r>
              <a:rPr lang="en-US" dirty="0" smtClean="0"/>
              <a:t>                                                         3</a:t>
            </a:r>
          </a:p>
          <a:p>
            <a:pPr>
              <a:buNone/>
            </a:pPr>
            <a:endParaRPr lang="en-US" dirty="0" smtClean="0"/>
          </a:p>
          <a:p>
            <a:pPr>
              <a:buNone/>
            </a:pPr>
            <a:endParaRPr lang="en-US" dirty="0" smtClean="0"/>
          </a:p>
          <a:p>
            <a:pPr algn="ctr">
              <a:buNone/>
            </a:pPr>
            <a:r>
              <a:rPr lang="en-US" dirty="0" smtClean="0"/>
              <a:t>   Proprietary Standard</a:t>
            </a:r>
          </a:p>
          <a:p>
            <a:pPr algn="ctr">
              <a:buNone/>
            </a:pPr>
            <a:r>
              <a:rPr lang="en-US" dirty="0" smtClean="0"/>
              <a:t> </a:t>
            </a:r>
          </a:p>
          <a:p>
            <a:pPr algn="ctr">
              <a:buNone/>
            </a:pPr>
            <a:r>
              <a:rPr lang="en-US" dirty="0" smtClean="0"/>
              <a:t>Industry Practice - Informal Practice</a:t>
            </a:r>
          </a:p>
          <a:p>
            <a:pPr algn="ctr">
              <a:buNone/>
            </a:pPr>
            <a:r>
              <a:rPr lang="en-US" dirty="0" smtClean="0"/>
              <a:t> </a:t>
            </a:r>
          </a:p>
          <a:p>
            <a:pPr algn="ctr">
              <a:buNone/>
            </a:pPr>
            <a:r>
              <a:rPr lang="en-US" dirty="0" smtClean="0"/>
              <a:t>Industry Standard - Formal Practice</a:t>
            </a:r>
          </a:p>
          <a:p>
            <a:pPr algn="ctr">
              <a:buNone/>
            </a:pPr>
            <a:r>
              <a:rPr lang="en-US" dirty="0" smtClean="0"/>
              <a:t> </a:t>
            </a:r>
          </a:p>
          <a:p>
            <a:pPr algn="ctr">
              <a:buNone/>
            </a:pPr>
            <a:r>
              <a:rPr lang="en-US" dirty="0" smtClean="0"/>
              <a:t>National Standards e.g. ANSI, IEEE</a:t>
            </a:r>
          </a:p>
          <a:p>
            <a:pPr algn="ctr">
              <a:buNone/>
            </a:pPr>
            <a:r>
              <a:rPr lang="en-US" dirty="0" smtClean="0"/>
              <a:t> </a:t>
            </a:r>
          </a:p>
          <a:p>
            <a:pPr algn="ctr">
              <a:buNone/>
            </a:pPr>
            <a:r>
              <a:rPr lang="en-US" dirty="0" smtClean="0"/>
              <a:t>International Standards e.g.  ISO, IEC</a:t>
            </a:r>
          </a:p>
          <a:p>
            <a:pPr algn="ctr">
              <a:buNone/>
            </a:pPr>
            <a:r>
              <a:rPr lang="en-US" b="1" dirty="0" smtClean="0"/>
              <a:t> </a:t>
            </a:r>
            <a:endParaRPr lang="en-US" dirty="0" smtClean="0"/>
          </a:p>
          <a:p>
            <a:pPr indent="3175">
              <a:buNone/>
            </a:pPr>
            <a:endParaRPr lang="en-US" dirty="0" smtClean="0"/>
          </a:p>
          <a:p>
            <a:pPr indent="3175">
              <a:buNone/>
            </a:pPr>
            <a:endParaRPr lang="en-US" dirty="0" smtClean="0"/>
          </a:p>
          <a:p>
            <a:pPr indent="3175">
              <a:buNone/>
            </a:pPr>
            <a:endParaRPr lang="en-US" dirty="0"/>
          </a:p>
        </p:txBody>
      </p:sp>
      <p:cxnSp>
        <p:nvCxnSpPr>
          <p:cNvPr id="5" name="Straight Arrow Connector 4"/>
          <p:cNvCxnSpPr/>
          <p:nvPr/>
        </p:nvCxnSpPr>
        <p:spPr>
          <a:xfrm rot="5400000">
            <a:off x="6057900" y="3543300"/>
            <a:ext cx="3124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What is SCADA?</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                                              3</a:t>
            </a:r>
          </a:p>
          <a:p>
            <a:pPr indent="3175">
              <a:buNone/>
            </a:pPr>
            <a:r>
              <a:rPr lang="en-US" dirty="0" smtClean="0"/>
              <a:t>A collection of standard and/or custom software [sometimes called Human Machine Interface (HMI) software or Man Machine Interface (MMI) software] systems used to provide the SCADA central host and operator terminal application, support the communications system and monitor and control remotely located field data interface devices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Protocols</a:t>
            </a:r>
            <a:endParaRPr lang="en-US" dirty="0"/>
          </a:p>
        </p:txBody>
      </p:sp>
      <p:sp>
        <p:nvSpPr>
          <p:cNvPr id="3" name="Content Placeholder 2"/>
          <p:cNvSpPr>
            <a:spLocks noGrp="1"/>
          </p:cNvSpPr>
          <p:nvPr>
            <p:ph idx="1"/>
          </p:nvPr>
        </p:nvSpPr>
        <p:spPr>
          <a:xfrm>
            <a:off x="457200" y="1143000"/>
            <a:ext cx="8229600" cy="4906963"/>
          </a:xfrm>
        </p:spPr>
        <p:txBody>
          <a:bodyPr>
            <a:normAutofit fontScale="92500" lnSpcReduction="10000"/>
          </a:bodyPr>
          <a:lstStyle/>
          <a:p>
            <a:pPr indent="3175">
              <a:buNone/>
            </a:pPr>
            <a:r>
              <a:rPr lang="en-US" dirty="0" smtClean="0"/>
              <a:t>                                          4</a:t>
            </a:r>
          </a:p>
          <a:p>
            <a:pPr>
              <a:buNone/>
            </a:pPr>
            <a:endParaRPr lang="en-US" dirty="0" smtClean="0"/>
          </a:p>
          <a:p>
            <a:pPr>
              <a:buNone/>
            </a:pPr>
            <a:endParaRPr lang="en-US" dirty="0" smtClean="0"/>
          </a:p>
          <a:p>
            <a:pPr>
              <a:buNone/>
            </a:pPr>
            <a:r>
              <a:rPr lang="en-US" b="1" dirty="0" smtClean="0"/>
              <a:t>                                             ISO</a:t>
            </a:r>
            <a:endParaRPr lang="en-US" dirty="0" smtClean="0"/>
          </a:p>
          <a:p>
            <a:pPr>
              <a:buNone/>
            </a:pPr>
            <a:r>
              <a:rPr lang="en-US" b="1" dirty="0" smtClean="0"/>
              <a:t> </a:t>
            </a:r>
            <a:endParaRPr lang="en-US" dirty="0" smtClean="0"/>
          </a:p>
          <a:p>
            <a:pPr>
              <a:buNone/>
            </a:pPr>
            <a:r>
              <a:rPr lang="en-US" b="1" dirty="0" smtClean="0"/>
              <a:t>    ISO</a:t>
            </a:r>
            <a:r>
              <a:rPr lang="en-US" dirty="0" smtClean="0"/>
              <a:t> stands for International Organization of Standardization. ISO-OSI is a conceptual model for Open System Interconnection (OSI) and is commonly known as OSI model. </a:t>
            </a:r>
          </a:p>
          <a:p>
            <a:pPr>
              <a:buNone/>
            </a:pPr>
            <a:r>
              <a:rPr lang="en-US" dirty="0" smtClean="0"/>
              <a:t> </a:t>
            </a:r>
          </a:p>
          <a:p>
            <a:pPr indent="3175">
              <a:buNone/>
            </a:pPr>
            <a:endParaRPr lang="en-US" dirty="0" smtClean="0"/>
          </a:p>
          <a:p>
            <a:pPr indent="3175">
              <a:buNone/>
            </a:pPr>
            <a:endParaRPr lang="en-US" dirty="0" smtClean="0"/>
          </a:p>
          <a:p>
            <a:pPr indent="3175">
              <a:buNone/>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normAutofit fontScale="90000"/>
          </a:bodyPr>
          <a:lstStyle/>
          <a:p>
            <a:r>
              <a:rPr lang="en-US" dirty="0" smtClean="0"/>
              <a:t>SCADA Protocols</a:t>
            </a:r>
            <a:br>
              <a:rPr lang="en-US" dirty="0" smtClean="0"/>
            </a:br>
            <a:r>
              <a:rPr lang="en-US" sz="2200" b="1" dirty="0" smtClean="0"/>
              <a:t>OSI Model</a:t>
            </a:r>
            <a:endParaRPr lang="en-US" sz="2200" b="1" dirty="0"/>
          </a:p>
        </p:txBody>
      </p:sp>
      <p:sp>
        <p:nvSpPr>
          <p:cNvPr id="3" name="Content Placeholder 2"/>
          <p:cNvSpPr>
            <a:spLocks noGrp="1"/>
          </p:cNvSpPr>
          <p:nvPr>
            <p:ph idx="1"/>
          </p:nvPr>
        </p:nvSpPr>
        <p:spPr>
          <a:xfrm>
            <a:off x="457200" y="1143000"/>
            <a:ext cx="8229600" cy="5334000"/>
          </a:xfrm>
        </p:spPr>
        <p:txBody>
          <a:bodyPr>
            <a:normAutofit/>
          </a:bodyPr>
          <a:lstStyle/>
          <a:p>
            <a:pPr indent="3175">
              <a:buNone/>
            </a:pPr>
            <a:r>
              <a:rPr lang="en-US" sz="1400" dirty="0" smtClean="0"/>
              <a:t>                                                                                         5</a:t>
            </a:r>
          </a:p>
          <a:p>
            <a:pPr>
              <a:buNone/>
            </a:pPr>
            <a:r>
              <a:rPr lang="en-US" dirty="0" smtClean="0"/>
              <a:t> </a:t>
            </a:r>
          </a:p>
          <a:p>
            <a:pPr indent="3175">
              <a:buNone/>
            </a:pPr>
            <a:endParaRPr lang="en-US" dirty="0" smtClean="0"/>
          </a:p>
          <a:p>
            <a:pPr indent="3175">
              <a:buNone/>
            </a:pPr>
            <a:endParaRPr lang="en-US" dirty="0" smtClean="0"/>
          </a:p>
          <a:p>
            <a:pPr indent="3175">
              <a:buNone/>
            </a:pPr>
            <a:endParaRPr lang="en-US" dirty="0"/>
          </a:p>
        </p:txBody>
      </p:sp>
      <p:pic>
        <p:nvPicPr>
          <p:cNvPr id="4" name="Picture 3" descr="http://media.techtarget.com/digitalguide/images/Misc/osi.gif"/>
          <p:cNvPicPr/>
          <p:nvPr/>
        </p:nvPicPr>
        <p:blipFill>
          <a:blip r:embed="rId2"/>
          <a:srcRect/>
          <a:stretch>
            <a:fillRect/>
          </a:stretch>
        </p:blipFill>
        <p:spPr bwMode="auto">
          <a:xfrm>
            <a:off x="2819400" y="1524000"/>
            <a:ext cx="3552825" cy="4876799"/>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Protocols</a:t>
            </a:r>
            <a:endParaRPr lang="en-US" dirty="0"/>
          </a:p>
        </p:txBody>
      </p:sp>
      <p:sp>
        <p:nvSpPr>
          <p:cNvPr id="3" name="Content Placeholder 2"/>
          <p:cNvSpPr>
            <a:spLocks noGrp="1"/>
          </p:cNvSpPr>
          <p:nvPr>
            <p:ph idx="1"/>
          </p:nvPr>
        </p:nvSpPr>
        <p:spPr>
          <a:xfrm>
            <a:off x="457200" y="1143000"/>
            <a:ext cx="8229600" cy="4906963"/>
          </a:xfrm>
        </p:spPr>
        <p:txBody>
          <a:bodyPr>
            <a:normAutofit/>
          </a:bodyPr>
          <a:lstStyle/>
          <a:p>
            <a:pPr indent="3175">
              <a:buNone/>
            </a:pPr>
            <a:r>
              <a:rPr lang="en-US" dirty="0" smtClean="0"/>
              <a:t>                                      6</a:t>
            </a:r>
          </a:p>
          <a:p>
            <a:pPr>
              <a:buNone/>
            </a:pPr>
            <a:r>
              <a:rPr lang="en-US" b="1" dirty="0" smtClean="0"/>
              <a:t>                                        IEC</a:t>
            </a:r>
            <a:endParaRPr lang="en-US" dirty="0" smtClean="0"/>
          </a:p>
          <a:p>
            <a:r>
              <a:rPr lang="en-US" dirty="0" smtClean="0"/>
              <a:t>International Electrotechnical Commission (IEC) is a non-profit non-govt. international standards organization that sets standards and protocols for a very wide range of Electric and Electronic devices and communications. </a:t>
            </a:r>
          </a:p>
          <a:p>
            <a:r>
              <a:rPr lang="en-US" dirty="0" smtClean="0"/>
              <a:t>Some IEC standards related to SCADA are described in the next section.</a:t>
            </a:r>
          </a:p>
          <a:p>
            <a:pPr indent="3175">
              <a:buNone/>
            </a:pPr>
            <a:endParaRPr lang="en-US" dirty="0" smtClean="0"/>
          </a:p>
          <a:p>
            <a:pPr>
              <a:buNone/>
            </a:pPr>
            <a:endParaRPr lang="en-US" dirty="0" smtClean="0"/>
          </a:p>
          <a:p>
            <a:pPr>
              <a:buNone/>
            </a:pPr>
            <a:endParaRPr lang="en-US" dirty="0" smtClean="0"/>
          </a:p>
          <a:p>
            <a:pPr indent="3175">
              <a:buNone/>
            </a:pPr>
            <a:endParaRPr lang="en-US" dirty="0" smtClean="0"/>
          </a:p>
          <a:p>
            <a:pPr indent="3175">
              <a:buNone/>
            </a:pPr>
            <a:endParaRPr lang="en-US" dirty="0" smtClean="0"/>
          </a:p>
          <a:p>
            <a:pPr indent="3175">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Protocols</a:t>
            </a:r>
            <a:endParaRPr lang="en-US" dirty="0"/>
          </a:p>
        </p:txBody>
      </p:sp>
      <p:sp>
        <p:nvSpPr>
          <p:cNvPr id="3" name="Content Placeholder 2"/>
          <p:cNvSpPr>
            <a:spLocks noGrp="1"/>
          </p:cNvSpPr>
          <p:nvPr>
            <p:ph idx="1"/>
          </p:nvPr>
        </p:nvSpPr>
        <p:spPr>
          <a:xfrm>
            <a:off x="457200" y="1143000"/>
            <a:ext cx="8229600" cy="4906963"/>
          </a:xfrm>
        </p:spPr>
        <p:txBody>
          <a:bodyPr>
            <a:normAutofit fontScale="62500" lnSpcReduction="20000"/>
          </a:bodyPr>
          <a:lstStyle/>
          <a:p>
            <a:pPr indent="3175">
              <a:buNone/>
            </a:pPr>
            <a:r>
              <a:rPr lang="en-US" dirty="0" smtClean="0"/>
              <a:t>                                                               7</a:t>
            </a:r>
          </a:p>
          <a:p>
            <a:pPr>
              <a:buNone/>
            </a:pPr>
            <a:r>
              <a:rPr lang="en-US" b="1" dirty="0" smtClean="0"/>
              <a:t>                                                            MODBUS</a:t>
            </a:r>
            <a:endParaRPr lang="en-US" dirty="0" smtClean="0"/>
          </a:p>
          <a:p>
            <a:pPr>
              <a:buNone/>
            </a:pPr>
            <a:r>
              <a:rPr lang="en-US" b="1" dirty="0" smtClean="0"/>
              <a:t> </a:t>
            </a:r>
            <a:endParaRPr lang="en-US" dirty="0" smtClean="0"/>
          </a:p>
          <a:p>
            <a:r>
              <a:rPr lang="en-US" dirty="0" smtClean="0"/>
              <a:t>Most popular of the communication protocols used in SCADA, MODBUS is an application layer (Level 7 of OSI model) messaging protocol that provides Master-Slave/Client-Server communication between devices connected on different types of buses or networks.</a:t>
            </a:r>
          </a:p>
          <a:p>
            <a:pPr>
              <a:buNone/>
            </a:pPr>
            <a:r>
              <a:rPr lang="en-US" dirty="0" smtClean="0"/>
              <a:t> </a:t>
            </a:r>
          </a:p>
          <a:p>
            <a:r>
              <a:rPr lang="en-US" dirty="0" smtClean="0"/>
              <a:t>In simple terms, it is a method used for transmitting information over serial lines between electronic devices. In SCADA, it is used in communication between Host Station and Controller (RTU/PLC/PAC), where Host Station is the Master. It is also used in communication between Controller and Field Instrument, where Controller is the Master.</a:t>
            </a:r>
          </a:p>
          <a:p>
            <a:pPr>
              <a:buNone/>
            </a:pPr>
            <a:endParaRPr lang="en-US" dirty="0" smtClean="0"/>
          </a:p>
          <a:p>
            <a:r>
              <a:rPr lang="en-US" dirty="0" smtClean="0"/>
              <a:t>Originally developed for only serial messaging, the protocol has been expanded to include implementations over Serial, TCP/IP and the User Datagram Protocol (UDP).</a:t>
            </a:r>
          </a:p>
          <a:p>
            <a:pPr indent="3175">
              <a:buNone/>
            </a:pPr>
            <a:endParaRPr lang="en-US" dirty="0" smtClean="0"/>
          </a:p>
          <a:p>
            <a:pPr>
              <a:buNone/>
            </a:pPr>
            <a:endParaRPr lang="en-US" dirty="0" smtClean="0"/>
          </a:p>
          <a:p>
            <a:pPr>
              <a:buNone/>
            </a:pPr>
            <a:endParaRPr lang="en-US" dirty="0" smtClean="0"/>
          </a:p>
          <a:p>
            <a:pPr indent="3175">
              <a:buNone/>
            </a:pPr>
            <a:endParaRPr lang="en-US" dirty="0" smtClean="0"/>
          </a:p>
          <a:p>
            <a:pPr indent="3175">
              <a:buNone/>
            </a:pPr>
            <a:endParaRPr lang="en-US" dirty="0" smtClean="0"/>
          </a:p>
          <a:p>
            <a:pPr indent="3175">
              <a:buNone/>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Protocols</a:t>
            </a:r>
            <a:endParaRPr lang="en-US" dirty="0"/>
          </a:p>
        </p:txBody>
      </p:sp>
      <p:sp>
        <p:nvSpPr>
          <p:cNvPr id="3" name="Content Placeholder 2"/>
          <p:cNvSpPr>
            <a:spLocks noGrp="1"/>
          </p:cNvSpPr>
          <p:nvPr>
            <p:ph idx="1"/>
          </p:nvPr>
        </p:nvSpPr>
        <p:spPr>
          <a:xfrm>
            <a:off x="457200" y="1143000"/>
            <a:ext cx="8229600" cy="5181600"/>
          </a:xfrm>
        </p:spPr>
        <p:txBody>
          <a:bodyPr>
            <a:normAutofit/>
          </a:bodyPr>
          <a:lstStyle/>
          <a:p>
            <a:pPr marL="3138488" indent="-2792413">
              <a:buNone/>
            </a:pPr>
            <a:r>
              <a:rPr lang="en-US" dirty="0" smtClean="0"/>
              <a:t>                                       8   </a:t>
            </a:r>
            <a:r>
              <a:rPr lang="en-US" b="1" dirty="0" smtClean="0"/>
              <a:t>                                                                                MODBUS</a:t>
            </a:r>
            <a:endParaRPr lang="en-US" dirty="0" smtClean="0"/>
          </a:p>
          <a:p>
            <a:pPr>
              <a:buNone/>
            </a:pPr>
            <a:r>
              <a:rPr lang="en-US" b="1" dirty="0" smtClean="0"/>
              <a:t> </a:t>
            </a:r>
            <a:endParaRPr lang="en-US" dirty="0" smtClean="0"/>
          </a:p>
          <a:p>
            <a:pPr indent="3175">
              <a:buNone/>
            </a:pPr>
            <a:endParaRPr lang="en-US" dirty="0" smtClean="0"/>
          </a:p>
          <a:p>
            <a:pPr>
              <a:buNone/>
            </a:pPr>
            <a:endParaRPr lang="en-US" dirty="0" smtClean="0"/>
          </a:p>
          <a:p>
            <a:pPr>
              <a:buNone/>
            </a:pPr>
            <a:endParaRPr lang="en-US" dirty="0" smtClean="0"/>
          </a:p>
          <a:p>
            <a:pPr indent="3175">
              <a:buNone/>
            </a:pPr>
            <a:endParaRPr lang="en-US" dirty="0" smtClean="0"/>
          </a:p>
          <a:p>
            <a:pPr indent="3175">
              <a:buNone/>
            </a:pPr>
            <a:endParaRPr lang="en-US" dirty="0" smtClean="0"/>
          </a:p>
          <a:p>
            <a:pPr indent="3175">
              <a:buNone/>
            </a:pPr>
            <a:endParaRPr lang="en-US" dirty="0"/>
          </a:p>
        </p:txBody>
      </p:sp>
      <p:pic>
        <p:nvPicPr>
          <p:cNvPr id="4" name="Picture 3" descr="http://cdn2.hubspot.net/hub/273089/file-214421504-jpg/Modbus_gateway.jpg"/>
          <p:cNvPicPr/>
          <p:nvPr/>
        </p:nvPicPr>
        <p:blipFill>
          <a:blip r:embed="rId2"/>
          <a:srcRect/>
          <a:stretch>
            <a:fillRect/>
          </a:stretch>
        </p:blipFill>
        <p:spPr bwMode="auto">
          <a:xfrm>
            <a:off x="1676400" y="2057399"/>
            <a:ext cx="5943600" cy="4267201"/>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Protocols</a:t>
            </a:r>
            <a:endParaRPr lang="en-US" dirty="0"/>
          </a:p>
        </p:txBody>
      </p:sp>
      <p:sp>
        <p:nvSpPr>
          <p:cNvPr id="3" name="Content Placeholder 2"/>
          <p:cNvSpPr>
            <a:spLocks noGrp="1"/>
          </p:cNvSpPr>
          <p:nvPr>
            <p:ph idx="1"/>
          </p:nvPr>
        </p:nvSpPr>
        <p:spPr>
          <a:xfrm>
            <a:off x="457200" y="1143000"/>
            <a:ext cx="8229600" cy="4906963"/>
          </a:xfrm>
        </p:spPr>
        <p:txBody>
          <a:bodyPr>
            <a:normAutofit fontScale="62500" lnSpcReduction="20000"/>
          </a:bodyPr>
          <a:lstStyle/>
          <a:p>
            <a:pPr indent="3175">
              <a:buNone/>
            </a:pPr>
            <a:r>
              <a:rPr lang="en-US" dirty="0" smtClean="0"/>
              <a:t>                                                               9</a:t>
            </a:r>
          </a:p>
          <a:p>
            <a:pPr>
              <a:buNone/>
            </a:pPr>
            <a:r>
              <a:rPr lang="en-US" b="1" dirty="0" smtClean="0"/>
              <a:t>                                                  IEEE 802.3   	Ethernet</a:t>
            </a:r>
            <a:endParaRPr lang="en-US" dirty="0" smtClean="0"/>
          </a:p>
          <a:p>
            <a:pPr>
              <a:buNone/>
            </a:pPr>
            <a:r>
              <a:rPr lang="en-US" b="1" dirty="0" smtClean="0"/>
              <a:t> </a:t>
            </a:r>
            <a:endParaRPr lang="en-US" dirty="0" smtClean="0"/>
          </a:p>
          <a:p>
            <a:pPr>
              <a:buNone/>
            </a:pPr>
            <a:r>
              <a:rPr lang="en-US" dirty="0" smtClean="0"/>
              <a:t>      The term Ethernet refers to the family of local-area network (LAN) products covered by the IEEE 802.3 standard that defines what is commonly known as the CSMA/CD protocol. Three data rates are currently defined for operation over optical fiber and twisted-pair cables: </a:t>
            </a:r>
          </a:p>
          <a:p>
            <a:pPr>
              <a:buNone/>
            </a:pPr>
            <a:endParaRPr lang="en-US" dirty="0" smtClean="0"/>
          </a:p>
          <a:p>
            <a:r>
              <a:rPr lang="en-US" dirty="0" smtClean="0"/>
              <a:t>10 Mbps	10Base-T Ethernet </a:t>
            </a:r>
          </a:p>
          <a:p>
            <a:r>
              <a:rPr lang="en-US" dirty="0" smtClean="0"/>
              <a:t>100 Mbps	Fast Ethernet </a:t>
            </a:r>
          </a:p>
          <a:p>
            <a:r>
              <a:rPr lang="en-US" dirty="0" smtClean="0"/>
              <a:t>1000 Mbps	Gigabit Ethernet </a:t>
            </a:r>
          </a:p>
          <a:p>
            <a:pPr>
              <a:buNone/>
            </a:pPr>
            <a:r>
              <a:rPr lang="en-US" dirty="0" smtClean="0"/>
              <a:t>       Is easy to understand, implement, manage, and maintain </a:t>
            </a:r>
          </a:p>
          <a:p>
            <a:pPr lvl="0">
              <a:buNone/>
            </a:pPr>
            <a:r>
              <a:rPr lang="en-US" dirty="0" smtClean="0"/>
              <a:t>       Allows low-cost network implementations </a:t>
            </a:r>
          </a:p>
          <a:p>
            <a:pPr lvl="0">
              <a:buNone/>
            </a:pPr>
            <a:r>
              <a:rPr lang="en-US" dirty="0" smtClean="0"/>
              <a:t>       Provides extensive topological flexibility for network installation  </a:t>
            </a:r>
          </a:p>
          <a:p>
            <a:pPr lvl="0">
              <a:buNone/>
            </a:pPr>
            <a:r>
              <a:rPr lang="en-US" dirty="0" smtClean="0"/>
              <a:t>       Guarantees successful interconnection and operation of </a:t>
            </a:r>
          </a:p>
          <a:p>
            <a:pPr lvl="0">
              <a:buNone/>
            </a:pPr>
            <a:r>
              <a:rPr lang="en-US" dirty="0" smtClean="0"/>
              <a:t>       standards- compliant products, regardless of manufacturer</a:t>
            </a:r>
          </a:p>
          <a:p>
            <a:pPr indent="3175">
              <a:buNone/>
            </a:pPr>
            <a:endParaRPr lang="en-US" dirty="0" smtClean="0"/>
          </a:p>
          <a:p>
            <a:pPr>
              <a:buNone/>
            </a:pPr>
            <a:endParaRPr lang="en-US" dirty="0" smtClean="0"/>
          </a:p>
          <a:p>
            <a:pPr>
              <a:buNone/>
            </a:pPr>
            <a:endParaRPr lang="en-US" dirty="0" smtClean="0"/>
          </a:p>
          <a:p>
            <a:pPr indent="3175">
              <a:buNone/>
            </a:pPr>
            <a:endParaRPr lang="en-US" dirty="0" smtClean="0"/>
          </a:p>
          <a:p>
            <a:pPr indent="3175">
              <a:buNone/>
            </a:pPr>
            <a:endParaRPr lang="en-US" dirty="0" smtClean="0"/>
          </a:p>
          <a:p>
            <a:pPr indent="3175">
              <a:buNone/>
            </a:pP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Protocols</a:t>
            </a:r>
            <a:endParaRPr lang="en-US" dirty="0"/>
          </a:p>
        </p:txBody>
      </p:sp>
      <p:sp>
        <p:nvSpPr>
          <p:cNvPr id="3" name="Content Placeholder 2"/>
          <p:cNvSpPr>
            <a:spLocks noGrp="1"/>
          </p:cNvSpPr>
          <p:nvPr>
            <p:ph idx="1"/>
          </p:nvPr>
        </p:nvSpPr>
        <p:spPr>
          <a:xfrm>
            <a:off x="457200" y="1143000"/>
            <a:ext cx="8229600" cy="4906963"/>
          </a:xfrm>
        </p:spPr>
        <p:txBody>
          <a:bodyPr>
            <a:normAutofit fontScale="77500" lnSpcReduction="20000"/>
          </a:bodyPr>
          <a:lstStyle/>
          <a:p>
            <a:pPr indent="3175">
              <a:buNone/>
            </a:pPr>
            <a:r>
              <a:rPr lang="en-US" dirty="0" smtClean="0"/>
              <a:t>                                                 10</a:t>
            </a:r>
          </a:p>
          <a:p>
            <a:pPr indent="3175">
              <a:buNone/>
            </a:pPr>
            <a:r>
              <a:rPr lang="en-US" dirty="0" smtClean="0"/>
              <a:t>                                              TCP/IP</a:t>
            </a:r>
          </a:p>
          <a:p>
            <a:pPr indent="3175">
              <a:buNone/>
            </a:pPr>
            <a:endParaRPr lang="en-US" dirty="0" smtClean="0"/>
          </a:p>
          <a:p>
            <a:r>
              <a:rPr lang="en-US" b="1" dirty="0" smtClean="0"/>
              <a:t>TCP/IP</a:t>
            </a:r>
            <a:r>
              <a:rPr lang="en-US" dirty="0" smtClean="0"/>
              <a:t> stands for Transmission Control Protocol/Internet Protocol, which is a set of networking protocols that allows two or more computers to communicate. </a:t>
            </a:r>
          </a:p>
          <a:p>
            <a:endParaRPr lang="en-US" dirty="0" smtClean="0"/>
          </a:p>
          <a:p>
            <a:endParaRPr lang="en-US" dirty="0" smtClean="0"/>
          </a:p>
          <a:p>
            <a:r>
              <a:rPr lang="en-US" dirty="0" smtClean="0"/>
              <a:t>Since all modern controllers and many field instruments have built-in Microprocessors/Microcontrollers, TCP/IP is widely used in today’s SCADA applications, particularly for remote control and monitoring over wide area network.                                                 </a:t>
            </a:r>
            <a:br>
              <a:rPr lang="en-US" dirty="0" smtClean="0"/>
            </a:br>
            <a:endParaRPr lang="en-US" dirty="0" smtClean="0"/>
          </a:p>
          <a:p>
            <a:pPr>
              <a:buNone/>
            </a:pPr>
            <a:r>
              <a:rPr lang="en-US" dirty="0" smtClean="0"/>
              <a:t>                                                    </a:t>
            </a:r>
            <a:r>
              <a:rPr lang="en-US" b="1" dirty="0" smtClean="0"/>
              <a:t> 	</a:t>
            </a:r>
            <a:endParaRPr lang="en-US" dirty="0" smtClean="0"/>
          </a:p>
          <a:p>
            <a:pPr>
              <a:buNone/>
            </a:pPr>
            <a:endParaRPr lang="en-US" dirty="0" smtClean="0"/>
          </a:p>
          <a:p>
            <a:pPr>
              <a:buNone/>
            </a:pPr>
            <a:endParaRPr lang="en-US" dirty="0" smtClean="0"/>
          </a:p>
          <a:p>
            <a:pPr indent="3175">
              <a:buNone/>
            </a:pPr>
            <a:endParaRPr lang="en-US" dirty="0" smtClean="0"/>
          </a:p>
          <a:p>
            <a:pPr indent="3175">
              <a:buNone/>
            </a:pPr>
            <a:endParaRPr lang="en-US" dirty="0" smtClean="0"/>
          </a:p>
          <a:p>
            <a:pPr indent="3175">
              <a:buNone/>
            </a:pP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Protocols</a:t>
            </a:r>
            <a:endParaRPr lang="en-US" dirty="0"/>
          </a:p>
        </p:txBody>
      </p:sp>
      <p:sp>
        <p:nvSpPr>
          <p:cNvPr id="3" name="Content Placeholder 2"/>
          <p:cNvSpPr>
            <a:spLocks noGrp="1"/>
          </p:cNvSpPr>
          <p:nvPr>
            <p:ph idx="1"/>
          </p:nvPr>
        </p:nvSpPr>
        <p:spPr>
          <a:xfrm>
            <a:off x="457200" y="1143000"/>
            <a:ext cx="8229600" cy="4906963"/>
          </a:xfrm>
        </p:spPr>
        <p:txBody>
          <a:bodyPr>
            <a:normAutofit/>
          </a:bodyPr>
          <a:lstStyle/>
          <a:p>
            <a:pPr indent="3175">
              <a:buNone/>
            </a:pPr>
            <a:r>
              <a:rPr lang="en-US" dirty="0" smtClean="0"/>
              <a:t>                                   11</a:t>
            </a:r>
          </a:p>
          <a:p>
            <a:pPr indent="3175">
              <a:buNone/>
            </a:pPr>
            <a:r>
              <a:rPr lang="en-US" dirty="0" smtClean="0"/>
              <a:t>                               TCP/IP</a:t>
            </a:r>
          </a:p>
          <a:p>
            <a:pPr indent="3175">
              <a:buNone/>
            </a:pPr>
            <a:endParaRPr lang="en-US" dirty="0" smtClean="0"/>
          </a:p>
          <a:p>
            <a:endParaRPr lang="en-US" dirty="0" smtClean="0"/>
          </a:p>
          <a:p>
            <a:pPr>
              <a:buNone/>
            </a:pPr>
            <a:r>
              <a:rPr lang="en-US" dirty="0" smtClean="0"/>
              <a:t>                                                    </a:t>
            </a:r>
            <a:r>
              <a:rPr lang="en-US" b="1" dirty="0" smtClean="0"/>
              <a:t> 	</a:t>
            </a:r>
            <a:endParaRPr lang="en-US" dirty="0" smtClean="0"/>
          </a:p>
          <a:p>
            <a:pPr>
              <a:buNone/>
            </a:pPr>
            <a:endParaRPr lang="en-US" dirty="0" smtClean="0"/>
          </a:p>
          <a:p>
            <a:pPr indent="3175">
              <a:buNone/>
            </a:pPr>
            <a:endParaRPr lang="en-US" dirty="0" smtClean="0"/>
          </a:p>
          <a:p>
            <a:pPr indent="3175">
              <a:buNone/>
            </a:pPr>
            <a:endParaRPr lang="en-US" dirty="0" smtClean="0"/>
          </a:p>
          <a:p>
            <a:pPr indent="3175">
              <a:buNone/>
            </a:pPr>
            <a:endParaRPr lang="en-US" dirty="0"/>
          </a:p>
        </p:txBody>
      </p:sp>
      <p:pic>
        <p:nvPicPr>
          <p:cNvPr id="4" name="Picture 3" descr="https://upload.wikimedia.org/wikipedia/commons/thumb/3/3b/UDP_encapsulation.svg/350px-UDP_encapsulation.svg.png"/>
          <p:cNvPicPr/>
          <p:nvPr/>
        </p:nvPicPr>
        <p:blipFill>
          <a:blip r:embed="rId2"/>
          <a:srcRect/>
          <a:stretch>
            <a:fillRect/>
          </a:stretch>
        </p:blipFill>
        <p:spPr bwMode="auto">
          <a:xfrm>
            <a:off x="1828800" y="2386012"/>
            <a:ext cx="5562600" cy="3481388"/>
          </a:xfrm>
          <a:prstGeom prst="rect">
            <a:avLst/>
          </a:prstGeom>
          <a:noFill/>
          <a:ln w="9525">
            <a:no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Protocols</a:t>
            </a:r>
            <a:endParaRPr lang="en-US" dirty="0"/>
          </a:p>
        </p:txBody>
      </p:sp>
      <p:sp>
        <p:nvSpPr>
          <p:cNvPr id="3" name="Content Placeholder 2"/>
          <p:cNvSpPr>
            <a:spLocks noGrp="1"/>
          </p:cNvSpPr>
          <p:nvPr>
            <p:ph idx="1"/>
          </p:nvPr>
        </p:nvSpPr>
        <p:spPr>
          <a:xfrm>
            <a:off x="457200" y="1143000"/>
            <a:ext cx="8229600" cy="4906963"/>
          </a:xfrm>
        </p:spPr>
        <p:txBody>
          <a:bodyPr>
            <a:normAutofit/>
          </a:bodyPr>
          <a:lstStyle/>
          <a:p>
            <a:pPr indent="3175">
              <a:buNone/>
            </a:pPr>
            <a:r>
              <a:rPr lang="en-US" dirty="0" smtClean="0"/>
              <a:t>                                     </a:t>
            </a:r>
            <a:r>
              <a:rPr lang="en-US" sz="2000" dirty="0" smtClean="0"/>
              <a:t>12</a:t>
            </a:r>
          </a:p>
          <a:p>
            <a:pPr indent="3175">
              <a:buNone/>
            </a:pPr>
            <a:r>
              <a:rPr lang="en-US" sz="2000" dirty="0" smtClean="0"/>
              <a:t>                                                         TCP/IP</a:t>
            </a:r>
          </a:p>
          <a:p>
            <a:pPr indent="3175">
              <a:buNone/>
            </a:pPr>
            <a:endParaRPr lang="en-US" dirty="0" smtClean="0"/>
          </a:p>
          <a:p>
            <a:endParaRPr lang="en-US" dirty="0" smtClean="0"/>
          </a:p>
          <a:p>
            <a:pPr>
              <a:buNone/>
            </a:pPr>
            <a:r>
              <a:rPr lang="en-US" dirty="0" smtClean="0"/>
              <a:t>                                                    </a:t>
            </a:r>
            <a:r>
              <a:rPr lang="en-US" b="1" dirty="0" smtClean="0"/>
              <a:t> 	</a:t>
            </a:r>
            <a:endParaRPr lang="en-US" dirty="0" smtClean="0"/>
          </a:p>
          <a:p>
            <a:pPr>
              <a:buNone/>
            </a:pPr>
            <a:endParaRPr lang="en-US" dirty="0" smtClean="0"/>
          </a:p>
          <a:p>
            <a:pPr indent="3175">
              <a:buNone/>
            </a:pPr>
            <a:endParaRPr lang="en-US" dirty="0" smtClean="0"/>
          </a:p>
          <a:p>
            <a:pPr indent="3175">
              <a:buNone/>
            </a:pPr>
            <a:endParaRPr lang="en-US" dirty="0" smtClean="0"/>
          </a:p>
          <a:p>
            <a:pPr indent="3175">
              <a:buNone/>
            </a:pPr>
            <a:endParaRPr lang="en-US" dirty="0"/>
          </a:p>
        </p:txBody>
      </p:sp>
      <p:pic>
        <p:nvPicPr>
          <p:cNvPr id="5" name="Picture 4" descr="http://www.comtrol.com/elements/uploads/files/modbusTCP_system_large.jpg"/>
          <p:cNvPicPr/>
          <p:nvPr/>
        </p:nvPicPr>
        <p:blipFill>
          <a:blip r:embed="rId2"/>
          <a:srcRect/>
          <a:stretch>
            <a:fillRect/>
          </a:stretch>
        </p:blipFill>
        <p:spPr bwMode="auto">
          <a:xfrm>
            <a:off x="1676400" y="2057400"/>
            <a:ext cx="5638800" cy="4267200"/>
          </a:xfrm>
          <a:prstGeom prst="rect">
            <a:avLst/>
          </a:prstGeom>
          <a:noFill/>
          <a:ln w="9525">
            <a:no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Protocols</a:t>
            </a:r>
            <a:endParaRPr lang="en-US" dirty="0"/>
          </a:p>
        </p:txBody>
      </p:sp>
      <p:sp>
        <p:nvSpPr>
          <p:cNvPr id="3" name="Content Placeholder 2"/>
          <p:cNvSpPr>
            <a:spLocks noGrp="1"/>
          </p:cNvSpPr>
          <p:nvPr>
            <p:ph idx="1"/>
          </p:nvPr>
        </p:nvSpPr>
        <p:spPr>
          <a:xfrm>
            <a:off x="457200" y="1143000"/>
            <a:ext cx="8229600" cy="4906963"/>
          </a:xfrm>
        </p:spPr>
        <p:txBody>
          <a:bodyPr>
            <a:normAutofit fontScale="77500" lnSpcReduction="20000"/>
          </a:bodyPr>
          <a:lstStyle/>
          <a:p>
            <a:pPr indent="3175">
              <a:buNone/>
            </a:pPr>
            <a:r>
              <a:rPr lang="en-US" dirty="0" smtClean="0"/>
              <a:t>                                                 13</a:t>
            </a:r>
          </a:p>
          <a:p>
            <a:pPr indent="3175">
              <a:buNone/>
            </a:pPr>
            <a:r>
              <a:rPr lang="en-US" dirty="0" smtClean="0"/>
              <a:t>                                              TCP/IP</a:t>
            </a:r>
          </a:p>
          <a:p>
            <a:pPr indent="3175">
              <a:buNone/>
            </a:pPr>
            <a:endParaRPr lang="en-US" dirty="0" smtClean="0"/>
          </a:p>
          <a:p>
            <a:r>
              <a:rPr lang="en-US" b="1" dirty="0" smtClean="0"/>
              <a:t>TCP/IP</a:t>
            </a:r>
            <a:r>
              <a:rPr lang="en-US" dirty="0" smtClean="0"/>
              <a:t> stands for Transmission Control Protocol/Internet Protocol, which is a set of networking protocols that allows two or more computers to communicate. </a:t>
            </a:r>
          </a:p>
          <a:p>
            <a:endParaRPr lang="en-US" dirty="0" smtClean="0"/>
          </a:p>
          <a:p>
            <a:endParaRPr lang="en-US" dirty="0" smtClean="0"/>
          </a:p>
          <a:p>
            <a:r>
              <a:rPr lang="en-US" dirty="0" smtClean="0"/>
              <a:t>Since all modern controllers and many field instruments have built-in Microprocessors/Microcontrollers, TCP/IP is widely used in today’s SCADA applications, particularly for remote control and monitoring over wide area network.                                                 </a:t>
            </a:r>
            <a:br>
              <a:rPr lang="en-US" dirty="0" smtClean="0"/>
            </a:br>
            <a:endParaRPr lang="en-US" dirty="0" smtClean="0"/>
          </a:p>
          <a:p>
            <a:pPr>
              <a:buNone/>
            </a:pPr>
            <a:r>
              <a:rPr lang="en-US" dirty="0" smtClean="0"/>
              <a:t>                                                    </a:t>
            </a:r>
            <a:r>
              <a:rPr lang="en-US" b="1" dirty="0" smtClean="0"/>
              <a:t> 	</a:t>
            </a:r>
            <a:endParaRPr lang="en-US" dirty="0" smtClean="0"/>
          </a:p>
          <a:p>
            <a:pPr>
              <a:buNone/>
            </a:pPr>
            <a:endParaRPr lang="en-US" dirty="0" smtClean="0"/>
          </a:p>
          <a:p>
            <a:pPr>
              <a:buNone/>
            </a:pPr>
            <a:endParaRPr lang="en-US" dirty="0" smtClean="0"/>
          </a:p>
          <a:p>
            <a:pPr indent="3175">
              <a:buNone/>
            </a:pPr>
            <a:endParaRPr lang="en-US" dirty="0" smtClean="0"/>
          </a:p>
          <a:p>
            <a:pPr indent="3175">
              <a:buNone/>
            </a:pPr>
            <a:endParaRPr lang="en-US" dirty="0" smtClean="0"/>
          </a:p>
          <a:p>
            <a:pPr indent="3175">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Functions</a:t>
            </a:r>
            <a:endParaRPr lang="en-US" dirty="0"/>
          </a:p>
        </p:txBody>
      </p:sp>
      <p:sp>
        <p:nvSpPr>
          <p:cNvPr id="3" name="Content Placeholder 2"/>
          <p:cNvSpPr>
            <a:spLocks noGrp="1"/>
          </p:cNvSpPr>
          <p:nvPr>
            <p:ph idx="1"/>
          </p:nvPr>
        </p:nvSpPr>
        <p:spPr/>
        <p:txBody>
          <a:bodyPr>
            <a:normAutofit/>
          </a:bodyPr>
          <a:lstStyle/>
          <a:p>
            <a:pPr indent="3175">
              <a:buNone/>
            </a:pPr>
            <a:r>
              <a:rPr lang="en-US" dirty="0" smtClean="0"/>
              <a:t>In simple terms, SCADA performs the following four functions</a:t>
            </a:r>
          </a:p>
          <a:p>
            <a:pPr indent="3175">
              <a:buNone/>
            </a:pPr>
            <a:endParaRPr lang="en-US" dirty="0" smtClean="0"/>
          </a:p>
          <a:p>
            <a:pPr indent="3175">
              <a:buNone/>
            </a:pPr>
            <a:r>
              <a:rPr lang="en-US" dirty="0" smtClean="0"/>
              <a:t>1. 	Data acquisition</a:t>
            </a:r>
          </a:p>
          <a:p>
            <a:pPr indent="3175">
              <a:buNone/>
            </a:pPr>
            <a:r>
              <a:rPr lang="en-US" dirty="0" smtClean="0"/>
              <a:t>2. 	Networked data communication</a:t>
            </a:r>
          </a:p>
          <a:p>
            <a:pPr indent="3175">
              <a:buNone/>
            </a:pPr>
            <a:r>
              <a:rPr lang="en-US" dirty="0" smtClean="0"/>
              <a:t>3. 	Data presentation</a:t>
            </a:r>
          </a:p>
          <a:p>
            <a:pPr indent="3175">
              <a:buNone/>
            </a:pPr>
            <a:r>
              <a:rPr lang="en-US" dirty="0" smtClean="0"/>
              <a:t>4. 	Control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Components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1</a:t>
            </a:r>
          </a:p>
          <a:p>
            <a:pPr indent="3175">
              <a:buNone/>
            </a:pPr>
            <a:r>
              <a:rPr lang="en-US" dirty="0" smtClean="0"/>
              <a:t>                        Sensors and Actuators</a:t>
            </a:r>
          </a:p>
          <a:p>
            <a:pPr indent="3175">
              <a:buNone/>
            </a:pPr>
            <a:endParaRPr lang="en-US" dirty="0" smtClean="0"/>
          </a:p>
          <a:p>
            <a:pPr indent="3175">
              <a:buNone/>
            </a:pPr>
            <a:r>
              <a:rPr lang="en-US" dirty="0" smtClean="0"/>
              <a:t>Sensors convert input parameters of the managed system (like temperature or angle of rotation) to measurable digital or analog electrical signals</a:t>
            </a:r>
          </a:p>
          <a:p>
            <a:pPr>
              <a:buNone/>
            </a:pPr>
            <a:endParaRPr lang="en-US" dirty="0" smtClean="0"/>
          </a:p>
          <a:p>
            <a:pPr>
              <a:buNone/>
            </a:pPr>
            <a:r>
              <a:rPr lang="en-US" dirty="0" smtClean="0"/>
              <a:t>	Actuators (e.g. control relays) generate proper signals to perform the control function</a:t>
            </a:r>
          </a:p>
          <a:p>
            <a:pPr>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Components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2</a:t>
            </a:r>
          </a:p>
          <a:p>
            <a:pPr>
              <a:buNone/>
            </a:pPr>
            <a:endParaRPr lang="en-US" dirty="0" smtClean="0"/>
          </a:p>
          <a:p>
            <a:pPr algn="ctr">
              <a:buNone/>
            </a:pPr>
            <a:r>
              <a:rPr lang="en-US" dirty="0" smtClean="0"/>
              <a:t>Remote telemetry units (RTUs)/PLCs</a:t>
            </a:r>
          </a:p>
          <a:p>
            <a:pPr indent="3175">
              <a:buNone/>
            </a:pPr>
            <a:endParaRPr lang="en-US" dirty="0" smtClean="0"/>
          </a:p>
          <a:p>
            <a:pPr indent="3175">
              <a:buNone/>
            </a:pPr>
            <a:r>
              <a:rPr lang="en-US" dirty="0" smtClean="0"/>
              <a:t>These are small computerized units deployed in the field at specific sites and locations.</a:t>
            </a:r>
          </a:p>
          <a:p>
            <a:pPr indent="3175">
              <a:buNone/>
            </a:pPr>
            <a:endParaRPr lang="en-US" dirty="0" smtClean="0"/>
          </a:p>
          <a:p>
            <a:pPr indent="3175">
              <a:buNone/>
            </a:pPr>
            <a:r>
              <a:rPr lang="en-US" dirty="0" smtClean="0"/>
              <a:t>RTUs serve as local collection points for gathering data from sensors and delivering commands to actuators.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Components</a:t>
            </a:r>
            <a:endParaRPr lang="en-US" dirty="0"/>
          </a:p>
        </p:txBody>
      </p:sp>
      <p:sp>
        <p:nvSpPr>
          <p:cNvPr id="3" name="Content Placeholder 2"/>
          <p:cNvSpPr>
            <a:spLocks noGrp="1"/>
          </p:cNvSpPr>
          <p:nvPr>
            <p:ph idx="1"/>
          </p:nvPr>
        </p:nvSpPr>
        <p:spPr/>
        <p:txBody>
          <a:bodyPr>
            <a:normAutofit/>
          </a:bodyPr>
          <a:lstStyle/>
          <a:p>
            <a:pPr indent="3175">
              <a:buNone/>
            </a:pPr>
            <a:r>
              <a:rPr lang="en-US" dirty="0" smtClean="0"/>
              <a:t>                                       3</a:t>
            </a:r>
          </a:p>
          <a:p>
            <a:pPr indent="3175">
              <a:buNone/>
            </a:pPr>
            <a:r>
              <a:rPr lang="en-US" dirty="0" smtClean="0"/>
              <a:t>			Host Computer</a:t>
            </a:r>
          </a:p>
          <a:p>
            <a:pPr indent="3175">
              <a:buNone/>
            </a:pPr>
            <a:endParaRPr lang="en-US" dirty="0" smtClean="0"/>
          </a:p>
          <a:p>
            <a:pPr indent="3175">
              <a:buNone/>
            </a:pPr>
            <a:r>
              <a:rPr lang="en-US" dirty="0" smtClean="0"/>
              <a:t>A central computer server or servers sometimes called a SCADA Center, master station, or Master Terminal Unit (MTU) with large  interactive terminals for display and control which act as human interface</a:t>
            </a:r>
          </a:p>
          <a:p>
            <a:pPr indent="3175">
              <a:buNone/>
            </a:pPr>
            <a:endParaRPr lang="en-US" dirty="0" smtClean="0"/>
          </a:p>
          <a:p>
            <a:pPr indent="3175">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SCADA Components</a:t>
            </a:r>
            <a:endParaRPr lang="en-US" dirty="0"/>
          </a:p>
        </p:txBody>
      </p:sp>
      <p:sp>
        <p:nvSpPr>
          <p:cNvPr id="3" name="Content Placeholder 2"/>
          <p:cNvSpPr>
            <a:spLocks noGrp="1"/>
          </p:cNvSpPr>
          <p:nvPr>
            <p:ph idx="1"/>
          </p:nvPr>
        </p:nvSpPr>
        <p:spPr>
          <a:xfrm>
            <a:off x="457200" y="1143000"/>
            <a:ext cx="8229600" cy="4906963"/>
          </a:xfrm>
        </p:spPr>
        <p:txBody>
          <a:bodyPr>
            <a:normAutofit/>
          </a:bodyPr>
          <a:lstStyle/>
          <a:p>
            <a:pPr indent="3175">
              <a:buNone/>
            </a:pPr>
            <a:r>
              <a:rPr lang="en-US" dirty="0" smtClean="0"/>
              <a:t>                                       3</a:t>
            </a:r>
          </a:p>
          <a:p>
            <a:pPr indent="3175">
              <a:buNone/>
            </a:pPr>
            <a:r>
              <a:rPr lang="en-US" dirty="0" smtClean="0"/>
              <a:t>			Host Computer</a:t>
            </a:r>
          </a:p>
          <a:p>
            <a:pPr indent="3175">
              <a:buNone/>
            </a:pPr>
            <a:endParaRPr lang="en-US" dirty="0" smtClean="0"/>
          </a:p>
          <a:p>
            <a:pPr indent="3175">
              <a:buNone/>
            </a:pPr>
            <a:r>
              <a:rPr lang="en-US" dirty="0" smtClean="0"/>
              <a:t>The central host computer or master station is most often a single computer or a network of computer servers that provide a man-machine operator interface to the SCADA system. </a:t>
            </a:r>
          </a:p>
          <a:p>
            <a:pPr indent="3175">
              <a:buNone/>
            </a:pPr>
            <a:endParaRPr lang="en-US" dirty="0" smtClean="0"/>
          </a:p>
          <a:p>
            <a:pPr indent="3175">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1076</TotalTime>
  <Words>1107</Words>
  <Application>Microsoft Office PowerPoint</Application>
  <PresentationFormat>On-screen Show (4:3)</PresentationFormat>
  <Paragraphs>376</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SCADA TRAINING </vt:lpstr>
      <vt:lpstr>What is SCADA?</vt:lpstr>
      <vt:lpstr>What is SCADA?</vt:lpstr>
      <vt:lpstr>What is SCADA?</vt:lpstr>
      <vt:lpstr>SCADA Functions</vt:lpstr>
      <vt:lpstr>SCADA Components</vt:lpstr>
      <vt:lpstr>SCADA Components</vt:lpstr>
      <vt:lpstr>SCADA Components</vt:lpstr>
      <vt:lpstr>SCADA Components</vt:lpstr>
      <vt:lpstr>SCADA Components</vt:lpstr>
      <vt:lpstr>SCADA Components</vt:lpstr>
      <vt:lpstr>SCADA Components</vt:lpstr>
      <vt:lpstr>SCADA Components</vt:lpstr>
      <vt:lpstr>SCADA Components</vt:lpstr>
      <vt:lpstr>SCADA Components</vt:lpstr>
      <vt:lpstr>SCADA Components</vt:lpstr>
      <vt:lpstr>SCADA Components</vt:lpstr>
      <vt:lpstr>SCADA Host/HMI</vt:lpstr>
      <vt:lpstr>SCADA Software</vt:lpstr>
      <vt:lpstr>SCADA Software</vt:lpstr>
      <vt:lpstr>SCADA Software</vt:lpstr>
      <vt:lpstr>SCADA Software</vt:lpstr>
      <vt:lpstr>SCADA Software</vt:lpstr>
      <vt:lpstr>SCADA Software</vt:lpstr>
      <vt:lpstr>SCADA Software</vt:lpstr>
      <vt:lpstr>SCADA Software</vt:lpstr>
      <vt:lpstr>SCADA Architectures</vt:lpstr>
      <vt:lpstr>SCADA Architectures</vt:lpstr>
      <vt:lpstr>SCADA Architectures</vt:lpstr>
      <vt:lpstr>Slide 30</vt:lpstr>
      <vt:lpstr>Slide 31</vt:lpstr>
      <vt:lpstr>Slide 32</vt:lpstr>
      <vt:lpstr>Slide 33</vt:lpstr>
      <vt:lpstr>SCADA Architectures</vt:lpstr>
      <vt:lpstr>SCADA Architectures</vt:lpstr>
      <vt:lpstr>SCADA Protocols and Standards</vt:lpstr>
      <vt:lpstr>SCADA Protocols and Standards</vt:lpstr>
      <vt:lpstr>SCADA Protocols</vt:lpstr>
      <vt:lpstr>SCADA Protocols</vt:lpstr>
      <vt:lpstr>SCADA Protocols</vt:lpstr>
      <vt:lpstr>SCADA Protocols OSI Model</vt:lpstr>
      <vt:lpstr>SCADA Protocols</vt:lpstr>
      <vt:lpstr>SCADA Protocols</vt:lpstr>
      <vt:lpstr>SCADA Protocols</vt:lpstr>
      <vt:lpstr>SCADA Protocols</vt:lpstr>
      <vt:lpstr>SCADA Protocols</vt:lpstr>
      <vt:lpstr>SCADA Protocols</vt:lpstr>
      <vt:lpstr>SCADA Protocols</vt:lpstr>
      <vt:lpstr>SCADA Protocols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SCADA TRAINING</dc:title>
  <dc:creator>akbasu</dc:creator>
  <cp:lastModifiedBy>akbasu</cp:lastModifiedBy>
  <cp:revision>125</cp:revision>
  <dcterms:created xsi:type="dcterms:W3CDTF">2006-08-16T00:00:00Z</dcterms:created>
  <dcterms:modified xsi:type="dcterms:W3CDTF">2017-03-16T04:34:42Z</dcterms:modified>
</cp:coreProperties>
</file>